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4" d="100"/>
          <a:sy n="54" d="100"/>
        </p:scale>
        <p:origin x="75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E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9274879" cy="10286999"/>
          </a:xfrm>
          <a:prstGeom prst="rect">
            <a:avLst/>
          </a:prstGeom>
        </p:spPr>
      </p:pic>
      <p:pic>
        <p:nvPicPr>
          <p:cNvPr id="18" name="bg object 18"/>
          <p:cNvPicPr/>
          <p:nvPr/>
        </p:nvPicPr>
        <p:blipFill>
          <a:blip r:embed="rId3" cstate="print"/>
          <a:stretch>
            <a:fillRect/>
          </a:stretch>
        </p:blipFill>
        <p:spPr>
          <a:xfrm>
            <a:off x="9013119" y="0"/>
            <a:ext cx="9274880" cy="10286999"/>
          </a:xfrm>
          <a:prstGeom prst="rect">
            <a:avLst/>
          </a:prstGeom>
        </p:spPr>
      </p:pic>
      <p:pic>
        <p:nvPicPr>
          <p:cNvPr id="19" name="bg object 19"/>
          <p:cNvPicPr/>
          <p:nvPr/>
        </p:nvPicPr>
        <p:blipFill>
          <a:blip r:embed="rId4" cstate="print"/>
          <a:stretch>
            <a:fillRect/>
          </a:stretch>
        </p:blipFill>
        <p:spPr>
          <a:xfrm>
            <a:off x="0" y="6447696"/>
            <a:ext cx="4604297" cy="3839303"/>
          </a:xfrm>
          <a:prstGeom prst="rect">
            <a:avLst/>
          </a:prstGeom>
        </p:spPr>
      </p:pic>
      <p:pic>
        <p:nvPicPr>
          <p:cNvPr id="20" name="bg object 20"/>
          <p:cNvPicPr/>
          <p:nvPr/>
        </p:nvPicPr>
        <p:blipFill>
          <a:blip r:embed="rId5" cstate="print"/>
          <a:stretch>
            <a:fillRect/>
          </a:stretch>
        </p:blipFill>
        <p:spPr>
          <a:xfrm>
            <a:off x="1028699" y="0"/>
            <a:ext cx="5943599" cy="2407342"/>
          </a:xfrm>
          <a:prstGeom prst="rect">
            <a:avLst/>
          </a:prstGeom>
        </p:spPr>
      </p:pic>
      <p:pic>
        <p:nvPicPr>
          <p:cNvPr id="21" name="bg object 21"/>
          <p:cNvPicPr/>
          <p:nvPr/>
        </p:nvPicPr>
        <p:blipFill>
          <a:blip r:embed="rId6" cstate="print"/>
          <a:stretch>
            <a:fillRect/>
          </a:stretch>
        </p:blipFill>
        <p:spPr>
          <a:xfrm>
            <a:off x="11906307" y="0"/>
            <a:ext cx="4343399" cy="2901556"/>
          </a:xfrm>
          <a:prstGeom prst="rect">
            <a:avLst/>
          </a:prstGeom>
        </p:spPr>
      </p:pic>
      <p:pic>
        <p:nvPicPr>
          <p:cNvPr id="22" name="bg object 22"/>
          <p:cNvPicPr/>
          <p:nvPr/>
        </p:nvPicPr>
        <p:blipFill>
          <a:blip r:embed="rId7" cstate="print"/>
          <a:stretch>
            <a:fillRect/>
          </a:stretch>
        </p:blipFill>
        <p:spPr>
          <a:xfrm>
            <a:off x="0" y="1175429"/>
            <a:ext cx="2034813" cy="3733799"/>
          </a:xfrm>
          <a:prstGeom prst="rect">
            <a:avLst/>
          </a:prstGeom>
        </p:spPr>
      </p:pic>
      <p:pic>
        <p:nvPicPr>
          <p:cNvPr id="23" name="bg object 23"/>
          <p:cNvPicPr/>
          <p:nvPr/>
        </p:nvPicPr>
        <p:blipFill>
          <a:blip r:embed="rId8" cstate="print"/>
          <a:stretch>
            <a:fillRect/>
          </a:stretch>
        </p:blipFill>
        <p:spPr>
          <a:xfrm>
            <a:off x="16833112" y="1956802"/>
            <a:ext cx="1454887" cy="3190874"/>
          </a:xfrm>
          <a:prstGeom prst="rect">
            <a:avLst/>
          </a:prstGeom>
        </p:spPr>
      </p:pic>
      <p:pic>
        <p:nvPicPr>
          <p:cNvPr id="24" name="bg object 24"/>
          <p:cNvPicPr/>
          <p:nvPr/>
        </p:nvPicPr>
        <p:blipFill>
          <a:blip r:embed="rId9" cstate="print"/>
          <a:stretch>
            <a:fillRect/>
          </a:stretch>
        </p:blipFill>
        <p:spPr>
          <a:xfrm>
            <a:off x="4603263" y="8817618"/>
            <a:ext cx="4443610" cy="1469381"/>
          </a:xfrm>
          <a:prstGeom prst="rect">
            <a:avLst/>
          </a:prstGeom>
        </p:spPr>
      </p:pic>
      <p:sp>
        <p:nvSpPr>
          <p:cNvPr id="2" name="Holder 2"/>
          <p:cNvSpPr>
            <a:spLocks noGrp="1"/>
          </p:cNvSpPr>
          <p:nvPr>
            <p:ph type="ctrTitle"/>
          </p:nvPr>
        </p:nvSpPr>
        <p:spPr>
          <a:xfrm>
            <a:off x="3928143" y="3651349"/>
            <a:ext cx="10694669" cy="1429385"/>
          </a:xfrm>
          <a:prstGeom prst="rect">
            <a:avLst/>
          </a:prstGeom>
        </p:spPr>
        <p:txBody>
          <a:bodyPr wrap="square" lIns="0" tIns="0" rIns="0" bIns="0">
            <a:spAutoFit/>
          </a:bodyPr>
          <a:lstStyle>
            <a:lvl1pPr>
              <a:defRPr sz="4200" b="0" i="0">
                <a:solidFill>
                  <a:srgbClr val="7B3C15"/>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400" b="0" i="0">
                <a:solidFill>
                  <a:srgbClr val="7B3C15"/>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7B3C15"/>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400" b="0" i="0">
                <a:solidFill>
                  <a:srgbClr val="7B3C15"/>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E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790020" y="2209411"/>
            <a:ext cx="5124449" cy="3076574"/>
          </a:xfrm>
          <a:prstGeom prst="rect">
            <a:avLst/>
          </a:prstGeom>
        </p:spPr>
      </p:pic>
      <p:pic>
        <p:nvPicPr>
          <p:cNvPr id="18" name="bg object 18"/>
          <p:cNvPicPr/>
          <p:nvPr/>
        </p:nvPicPr>
        <p:blipFill>
          <a:blip r:embed="rId3" cstate="print"/>
          <a:stretch>
            <a:fillRect/>
          </a:stretch>
        </p:blipFill>
        <p:spPr>
          <a:xfrm>
            <a:off x="1790020" y="7087753"/>
            <a:ext cx="6296024" cy="2781299"/>
          </a:xfrm>
          <a:prstGeom prst="rect">
            <a:avLst/>
          </a:prstGeom>
        </p:spPr>
      </p:pic>
      <p:pic>
        <p:nvPicPr>
          <p:cNvPr id="19" name="bg object 19"/>
          <p:cNvPicPr/>
          <p:nvPr/>
        </p:nvPicPr>
        <p:blipFill>
          <a:blip r:embed="rId4" cstate="print"/>
          <a:stretch>
            <a:fillRect/>
          </a:stretch>
        </p:blipFill>
        <p:spPr>
          <a:xfrm>
            <a:off x="9985488" y="2393443"/>
            <a:ext cx="6124574" cy="3047999"/>
          </a:xfrm>
          <a:prstGeom prst="rect">
            <a:avLst/>
          </a:prstGeom>
        </p:spPr>
      </p:pic>
      <p:pic>
        <p:nvPicPr>
          <p:cNvPr id="20" name="bg object 20"/>
          <p:cNvPicPr/>
          <p:nvPr/>
        </p:nvPicPr>
        <p:blipFill>
          <a:blip r:embed="rId5" cstate="print"/>
          <a:stretch>
            <a:fillRect/>
          </a:stretch>
        </p:blipFill>
        <p:spPr>
          <a:xfrm>
            <a:off x="9795540" y="7477592"/>
            <a:ext cx="8096249" cy="2124074"/>
          </a:xfrm>
          <a:prstGeom prst="rect">
            <a:avLst/>
          </a:prstGeom>
        </p:spPr>
      </p:pic>
      <p:pic>
        <p:nvPicPr>
          <p:cNvPr id="21" name="bg object 21"/>
          <p:cNvPicPr/>
          <p:nvPr/>
        </p:nvPicPr>
        <p:blipFill>
          <a:blip r:embed="rId6" cstate="print"/>
          <a:stretch>
            <a:fillRect/>
          </a:stretch>
        </p:blipFill>
        <p:spPr>
          <a:xfrm>
            <a:off x="5419881" y="409429"/>
            <a:ext cx="327025" cy="441325"/>
          </a:xfrm>
          <a:prstGeom prst="rect">
            <a:avLst/>
          </a:prstGeom>
        </p:spPr>
      </p:pic>
      <p:sp>
        <p:nvSpPr>
          <p:cNvPr id="2" name="Holder 2"/>
          <p:cNvSpPr>
            <a:spLocks noGrp="1"/>
          </p:cNvSpPr>
          <p:nvPr>
            <p:ph type="title"/>
          </p:nvPr>
        </p:nvSpPr>
        <p:spPr/>
        <p:txBody>
          <a:bodyPr lIns="0" tIns="0" rIns="0" bIns="0"/>
          <a:lstStyle>
            <a:lvl1pPr>
              <a:defRPr sz="4200" b="0" i="0">
                <a:solidFill>
                  <a:srgbClr val="7B3C15"/>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E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9191624" cy="10286999"/>
          </a:xfrm>
          <a:prstGeom prst="rect">
            <a:avLst/>
          </a:prstGeom>
        </p:spPr>
      </p:pic>
      <p:pic>
        <p:nvPicPr>
          <p:cNvPr id="18" name="bg object 18"/>
          <p:cNvPicPr/>
          <p:nvPr/>
        </p:nvPicPr>
        <p:blipFill>
          <a:blip r:embed="rId2" cstate="print"/>
          <a:stretch>
            <a:fillRect/>
          </a:stretch>
        </p:blipFill>
        <p:spPr>
          <a:xfrm>
            <a:off x="8958680" y="0"/>
            <a:ext cx="9191624" cy="10286999"/>
          </a:xfrm>
          <a:prstGeom prst="rect">
            <a:avLst/>
          </a:prstGeom>
        </p:spPr>
      </p:pic>
      <p:sp>
        <p:nvSpPr>
          <p:cNvPr id="2" name="Holder 2"/>
          <p:cNvSpPr>
            <a:spLocks noGrp="1"/>
          </p:cNvSpPr>
          <p:nvPr>
            <p:ph type="title"/>
          </p:nvPr>
        </p:nvSpPr>
        <p:spPr/>
        <p:txBody>
          <a:bodyPr lIns="0" tIns="0" rIns="0" bIns="0"/>
          <a:lstStyle>
            <a:lvl1pPr>
              <a:defRPr sz="4200" b="0" i="0">
                <a:solidFill>
                  <a:srgbClr val="7B3C15"/>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EB"/>
          </a:solidFill>
        </p:spPr>
        <p:txBody>
          <a:bodyPr wrap="square" lIns="0" tIns="0" rIns="0" bIns="0" rtlCol="0"/>
          <a:lstStyle/>
          <a:p>
            <a:endParaRPr/>
          </a:p>
        </p:txBody>
      </p:sp>
      <p:sp>
        <p:nvSpPr>
          <p:cNvPr id="2" name="Holder 2"/>
          <p:cNvSpPr>
            <a:spLocks noGrp="1"/>
          </p:cNvSpPr>
          <p:nvPr>
            <p:ph type="title"/>
          </p:nvPr>
        </p:nvSpPr>
        <p:spPr>
          <a:xfrm>
            <a:off x="874295" y="659272"/>
            <a:ext cx="4871085" cy="668019"/>
          </a:xfrm>
          <a:prstGeom prst="rect">
            <a:avLst/>
          </a:prstGeom>
        </p:spPr>
        <p:txBody>
          <a:bodyPr wrap="square" lIns="0" tIns="0" rIns="0" bIns="0">
            <a:spAutoFit/>
          </a:bodyPr>
          <a:lstStyle>
            <a:lvl1pPr>
              <a:defRPr sz="4200" b="0" i="0">
                <a:solidFill>
                  <a:srgbClr val="7B3C15"/>
                </a:solidFill>
                <a:latin typeface="Trebuchet MS"/>
                <a:cs typeface="Trebuchet MS"/>
              </a:defRPr>
            </a:lvl1pPr>
          </a:lstStyle>
          <a:p>
            <a:endParaRPr/>
          </a:p>
        </p:txBody>
      </p:sp>
      <p:sp>
        <p:nvSpPr>
          <p:cNvPr id="3" name="Holder 3"/>
          <p:cNvSpPr>
            <a:spLocks noGrp="1"/>
          </p:cNvSpPr>
          <p:nvPr>
            <p:ph type="body" idx="1"/>
          </p:nvPr>
        </p:nvSpPr>
        <p:spPr>
          <a:xfrm>
            <a:off x="291056" y="1911243"/>
            <a:ext cx="17113885" cy="5942330"/>
          </a:xfrm>
          <a:prstGeom prst="rect">
            <a:avLst/>
          </a:prstGeom>
        </p:spPr>
        <p:txBody>
          <a:bodyPr wrap="square" lIns="0" tIns="0" rIns="0" bIns="0">
            <a:spAutoFit/>
          </a:bodyPr>
          <a:lstStyle>
            <a:lvl1pPr>
              <a:defRPr sz="3400" b="0" i="0">
                <a:solidFill>
                  <a:srgbClr val="7B3C15"/>
                </a:solidFill>
                <a:latin typeface="Times New Roman"/>
                <a:cs typeface="Times New Roman"/>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31-Jul-25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970" rIns="0" bIns="0" rtlCol="0">
            <a:spAutoFit/>
          </a:bodyPr>
          <a:lstStyle/>
          <a:p>
            <a:pPr marL="12700">
              <a:lnSpc>
                <a:spcPct val="100000"/>
              </a:lnSpc>
              <a:spcBef>
                <a:spcPts val="110"/>
              </a:spcBef>
            </a:pPr>
            <a:r>
              <a:rPr sz="9200" spc="-445" dirty="0">
                <a:solidFill>
                  <a:srgbClr val="C00000"/>
                </a:solidFill>
              </a:rPr>
              <a:t>PIZZA</a:t>
            </a:r>
            <a:r>
              <a:rPr sz="9200" spc="-465" dirty="0">
                <a:solidFill>
                  <a:srgbClr val="C00000"/>
                </a:solidFill>
              </a:rPr>
              <a:t> </a:t>
            </a:r>
            <a:r>
              <a:rPr sz="9200" spc="-254" dirty="0">
                <a:solidFill>
                  <a:srgbClr val="C00000"/>
                </a:solidFill>
              </a:rPr>
              <a:t>SALES</a:t>
            </a:r>
            <a:r>
              <a:rPr sz="9200" spc="-459" dirty="0">
                <a:solidFill>
                  <a:srgbClr val="C00000"/>
                </a:solidFill>
              </a:rPr>
              <a:t> </a:t>
            </a:r>
            <a:r>
              <a:rPr sz="9200" spc="-365" dirty="0">
                <a:solidFill>
                  <a:srgbClr val="C00000"/>
                </a:solidFill>
              </a:rPr>
              <a:t>ANALYSIS</a:t>
            </a:r>
            <a:endParaRPr sz="9200" dirty="0">
              <a:solidFill>
                <a:srgbClr val="C00000"/>
              </a:solidFill>
            </a:endParaRPr>
          </a:p>
        </p:txBody>
      </p:sp>
      <p:sp>
        <p:nvSpPr>
          <p:cNvPr id="3" name="object 3"/>
          <p:cNvSpPr txBox="1"/>
          <p:nvPr/>
        </p:nvSpPr>
        <p:spPr>
          <a:xfrm>
            <a:off x="12115800" y="7124700"/>
            <a:ext cx="6377906" cy="2770887"/>
          </a:xfrm>
          <a:prstGeom prst="rect">
            <a:avLst/>
          </a:prstGeom>
        </p:spPr>
        <p:txBody>
          <a:bodyPr vert="horz" wrap="square" lIns="0" tIns="12065" rIns="0" bIns="0" rtlCol="0">
            <a:spAutoFit/>
          </a:bodyPr>
          <a:lstStyle/>
          <a:p>
            <a:pPr marL="12700" marR="5080" indent="249554">
              <a:lnSpc>
                <a:spcPct val="115500"/>
              </a:lnSpc>
              <a:spcBef>
                <a:spcPts val="95"/>
              </a:spcBef>
            </a:pPr>
            <a:r>
              <a:rPr lang="en-US" sz="6000" b="1" dirty="0">
                <a:solidFill>
                  <a:srgbClr val="C00000"/>
                </a:solidFill>
                <a:latin typeface="Trebuchet MS"/>
                <a:cs typeface="Trebuchet MS"/>
              </a:rPr>
              <a:t>Project By:</a:t>
            </a:r>
          </a:p>
          <a:p>
            <a:pPr marL="12700" marR="5080" indent="249554">
              <a:lnSpc>
                <a:spcPct val="115500"/>
              </a:lnSpc>
              <a:spcBef>
                <a:spcPts val="95"/>
              </a:spcBef>
            </a:pPr>
            <a:r>
              <a:rPr lang="en-US" sz="4800" b="1" dirty="0">
                <a:solidFill>
                  <a:schemeClr val="tx1"/>
                </a:solidFill>
                <a:latin typeface="Trebuchet MS"/>
                <a:cs typeface="Trebuchet MS"/>
              </a:rPr>
              <a:t>Devang Kumawat</a:t>
            </a:r>
            <a:r>
              <a:rPr sz="4800" b="1" dirty="0">
                <a:solidFill>
                  <a:schemeClr val="tx1"/>
                </a:solidFill>
                <a:latin typeface="Trebuchet MS"/>
                <a:cs typeface="Trebuchet MS"/>
              </a:rPr>
              <a:t> </a:t>
            </a:r>
            <a:endParaRPr lang="en-US" sz="4800" b="1" dirty="0">
              <a:solidFill>
                <a:schemeClr val="tx1"/>
              </a:solidFill>
              <a:latin typeface="Trebuchet MS"/>
              <a:cs typeface="Trebuchet MS"/>
            </a:endParaRPr>
          </a:p>
          <a:p>
            <a:pPr marL="12700" marR="5080" indent="249554">
              <a:lnSpc>
                <a:spcPct val="115500"/>
              </a:lnSpc>
              <a:spcBef>
                <a:spcPts val="95"/>
              </a:spcBef>
            </a:pPr>
            <a:r>
              <a:rPr lang="en-US" sz="4800" b="1" dirty="0">
                <a:solidFill>
                  <a:schemeClr val="tx1"/>
                </a:solidFill>
                <a:latin typeface="+mj-lt"/>
                <a:cs typeface="Trebuchet MS"/>
              </a:rPr>
              <a:t>Data Analyst</a:t>
            </a:r>
            <a:endParaRPr sz="4800" dirty="0">
              <a:solidFill>
                <a:schemeClr val="tx1"/>
              </a:solidFill>
              <a:latin typeface="+mj-lt"/>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2115" y="2037518"/>
            <a:ext cx="10639424" cy="7216471"/>
            <a:chOff x="312115" y="2037518"/>
            <a:chExt cx="10639424" cy="7216471"/>
          </a:xfrm>
        </p:grpSpPr>
        <p:pic>
          <p:nvPicPr>
            <p:cNvPr id="3" name="object 3"/>
            <p:cNvPicPr/>
            <p:nvPr/>
          </p:nvPicPr>
          <p:blipFill>
            <a:blip r:embed="rId2" cstate="print"/>
            <a:stretch>
              <a:fillRect/>
            </a:stretch>
          </p:blipFill>
          <p:spPr>
            <a:xfrm>
              <a:off x="312115" y="2037518"/>
              <a:ext cx="10639424" cy="3333749"/>
            </a:xfrm>
            <a:prstGeom prst="rect">
              <a:avLst/>
            </a:prstGeom>
          </p:spPr>
        </p:pic>
        <p:pic>
          <p:nvPicPr>
            <p:cNvPr id="4" name="object 4"/>
            <p:cNvPicPr/>
            <p:nvPr/>
          </p:nvPicPr>
          <p:blipFill>
            <a:blip r:embed="rId3" cstate="print"/>
            <a:stretch>
              <a:fillRect/>
            </a:stretch>
          </p:blipFill>
          <p:spPr>
            <a:xfrm>
              <a:off x="312115" y="6205990"/>
              <a:ext cx="4714874" cy="3047999"/>
            </a:xfrm>
            <a:prstGeom prst="rect">
              <a:avLst/>
            </a:prstGeom>
          </p:spPr>
        </p:pic>
      </p:grpSp>
      <p:sp>
        <p:nvSpPr>
          <p:cNvPr id="10" name="Title 9">
            <a:extLst>
              <a:ext uri="{FF2B5EF4-FFF2-40B4-BE49-F238E27FC236}">
                <a16:creationId xmlns:a16="http://schemas.microsoft.com/office/drawing/2014/main" id="{9DF54E70-CB4A-9207-6BB0-C92DF44D1E39}"/>
              </a:ext>
            </a:extLst>
          </p:cNvPr>
          <p:cNvSpPr>
            <a:spLocks noGrp="1"/>
          </p:cNvSpPr>
          <p:nvPr>
            <p:ph type="title"/>
          </p:nvPr>
        </p:nvSpPr>
        <p:spPr>
          <a:xfrm>
            <a:off x="874295" y="266700"/>
            <a:ext cx="17101590" cy="1292662"/>
          </a:xfrm>
        </p:spPr>
        <p:txBody>
          <a:bodyPr/>
          <a:lstStyle/>
          <a:p>
            <a:pPr algn="ctr"/>
            <a:r>
              <a:rPr lang="en-US" dirty="0">
                <a:solidFill>
                  <a:srgbClr val="C00000"/>
                </a:solidFill>
              </a:rPr>
              <a:t>JOIN NECESSARY TABLE TO FIND THE TOTAL QUANTITY OF EACH PIZZA</a:t>
            </a:r>
            <a:br>
              <a:rPr lang="en-US" dirty="0">
                <a:solidFill>
                  <a:srgbClr val="C00000"/>
                </a:solidFill>
              </a:rPr>
            </a:br>
            <a:r>
              <a:rPr lang="en-US" dirty="0">
                <a:solidFill>
                  <a:srgbClr val="C00000"/>
                </a:solidFill>
              </a:rPr>
              <a:t>CATEGORY ORDERED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4049" y="1764802"/>
            <a:ext cx="16522111" cy="6877049"/>
            <a:chOff x="874049" y="1764802"/>
            <a:chExt cx="16522111" cy="6877049"/>
          </a:xfrm>
        </p:grpSpPr>
        <p:pic>
          <p:nvPicPr>
            <p:cNvPr id="3" name="object 3"/>
            <p:cNvPicPr/>
            <p:nvPr/>
          </p:nvPicPr>
          <p:blipFill>
            <a:blip r:embed="rId2" cstate="print"/>
            <a:stretch>
              <a:fillRect/>
            </a:stretch>
          </p:blipFill>
          <p:spPr>
            <a:xfrm>
              <a:off x="874049" y="1764802"/>
              <a:ext cx="12277724" cy="3067049"/>
            </a:xfrm>
            <a:prstGeom prst="rect">
              <a:avLst/>
            </a:prstGeom>
          </p:spPr>
        </p:pic>
        <p:pic>
          <p:nvPicPr>
            <p:cNvPr id="4" name="object 4"/>
            <p:cNvPicPr/>
            <p:nvPr/>
          </p:nvPicPr>
          <p:blipFill>
            <a:blip r:embed="rId3" cstate="print"/>
            <a:stretch>
              <a:fillRect/>
            </a:stretch>
          </p:blipFill>
          <p:spPr>
            <a:xfrm>
              <a:off x="14214811" y="1764802"/>
              <a:ext cx="3181349" cy="6877049"/>
            </a:xfrm>
            <a:prstGeom prst="rect">
              <a:avLst/>
            </a:prstGeom>
          </p:spPr>
        </p:pic>
      </p:grpSp>
      <p:sp>
        <p:nvSpPr>
          <p:cNvPr id="11" name="Title 10">
            <a:extLst>
              <a:ext uri="{FF2B5EF4-FFF2-40B4-BE49-F238E27FC236}">
                <a16:creationId xmlns:a16="http://schemas.microsoft.com/office/drawing/2014/main" id="{D2B96C3F-3D9D-1291-8EB9-E8ED4BA2AF63}"/>
              </a:ext>
            </a:extLst>
          </p:cNvPr>
          <p:cNvSpPr>
            <a:spLocks noGrp="1"/>
          </p:cNvSpPr>
          <p:nvPr>
            <p:ph type="title"/>
          </p:nvPr>
        </p:nvSpPr>
        <p:spPr>
          <a:xfrm>
            <a:off x="1732547" y="472140"/>
            <a:ext cx="14822905" cy="646331"/>
          </a:xfrm>
        </p:spPr>
        <p:txBody>
          <a:bodyPr/>
          <a:lstStyle/>
          <a:p>
            <a:r>
              <a:rPr lang="en-US" dirty="0">
                <a:solidFill>
                  <a:srgbClr val="C00000"/>
                </a:solidFill>
              </a:rPr>
              <a:t>DETERMINE THE DISTRIBUTION OF ORDERS BY HOUR IN A DAY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840" cy="10287000"/>
            <a:chOff x="0" y="0"/>
            <a:chExt cx="18150840" cy="10287000"/>
          </a:xfrm>
        </p:grpSpPr>
        <p:pic>
          <p:nvPicPr>
            <p:cNvPr id="3" name="object 3"/>
            <p:cNvPicPr/>
            <p:nvPr/>
          </p:nvPicPr>
          <p:blipFill>
            <a:blip r:embed="rId2" cstate="print"/>
            <a:stretch>
              <a:fillRect/>
            </a:stretch>
          </p:blipFill>
          <p:spPr>
            <a:xfrm>
              <a:off x="587654" y="1917160"/>
              <a:ext cx="9505949" cy="3971924"/>
            </a:xfrm>
            <a:prstGeom prst="rect">
              <a:avLst/>
            </a:prstGeom>
          </p:spPr>
        </p:pic>
        <p:pic>
          <p:nvPicPr>
            <p:cNvPr id="4" name="object 4"/>
            <p:cNvPicPr/>
            <p:nvPr/>
          </p:nvPicPr>
          <p:blipFill>
            <a:blip r:embed="rId3" cstate="print"/>
            <a:stretch>
              <a:fillRect/>
            </a:stretch>
          </p:blipFill>
          <p:spPr>
            <a:xfrm>
              <a:off x="587654" y="6097943"/>
              <a:ext cx="6419849" cy="3943349"/>
            </a:xfrm>
            <a:prstGeom prst="rect">
              <a:avLst/>
            </a:prstGeom>
          </p:spPr>
        </p:pic>
      </p:grpSp>
      <p:sp>
        <p:nvSpPr>
          <p:cNvPr id="14" name="TextBox 13">
            <a:extLst>
              <a:ext uri="{FF2B5EF4-FFF2-40B4-BE49-F238E27FC236}">
                <a16:creationId xmlns:a16="http://schemas.microsoft.com/office/drawing/2014/main" id="{D5BD879C-7747-12AF-860F-ADC78451C4E8}"/>
              </a:ext>
            </a:extLst>
          </p:cNvPr>
          <p:cNvSpPr txBox="1"/>
          <p:nvPr/>
        </p:nvSpPr>
        <p:spPr>
          <a:xfrm>
            <a:off x="-190500" y="342900"/>
            <a:ext cx="18669000" cy="707886"/>
          </a:xfrm>
          <a:prstGeom prst="rect">
            <a:avLst/>
          </a:prstGeom>
          <a:noFill/>
        </p:spPr>
        <p:txBody>
          <a:bodyPr wrap="square">
            <a:spAutoFit/>
          </a:bodyPr>
          <a:lstStyle/>
          <a:p>
            <a:pPr algn="ctr"/>
            <a:r>
              <a:rPr lang="en-US" sz="4000" dirty="0">
                <a:solidFill>
                  <a:srgbClr val="C00000"/>
                </a:solidFill>
                <a:latin typeface="+mj-lt"/>
              </a:rPr>
              <a:t>JOIN THE RELEVANT TABLES TO FIND THE CATEGORY-WISE DISTRIBUTION OF PIZZAS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304" cy="10286999"/>
            <a:chOff x="0" y="0"/>
            <a:chExt cx="18150304" cy="10286999"/>
          </a:xfrm>
        </p:grpSpPr>
        <p:pic>
          <p:nvPicPr>
            <p:cNvPr id="3" name="object 3"/>
            <p:cNvPicPr/>
            <p:nvPr/>
          </p:nvPicPr>
          <p:blipFill>
            <a:blip r:embed="rId2" cstate="print"/>
            <a:stretch>
              <a:fillRect/>
            </a:stretch>
          </p:blipFill>
          <p:spPr>
            <a:xfrm>
              <a:off x="0" y="0"/>
              <a:ext cx="9191624" cy="10286999"/>
            </a:xfrm>
            <a:prstGeom prst="rect">
              <a:avLst/>
            </a:prstGeom>
          </p:spPr>
        </p:pic>
        <p:pic>
          <p:nvPicPr>
            <p:cNvPr id="4" name="object 4"/>
            <p:cNvPicPr/>
            <p:nvPr/>
          </p:nvPicPr>
          <p:blipFill>
            <a:blip r:embed="rId2" cstate="print"/>
            <a:stretch>
              <a:fillRect/>
            </a:stretch>
          </p:blipFill>
          <p:spPr>
            <a:xfrm>
              <a:off x="8958680" y="0"/>
              <a:ext cx="9191624" cy="10286999"/>
            </a:xfrm>
            <a:prstGeom prst="rect">
              <a:avLst/>
            </a:prstGeom>
          </p:spPr>
        </p:pic>
        <p:pic>
          <p:nvPicPr>
            <p:cNvPr id="5" name="object 5"/>
            <p:cNvPicPr/>
            <p:nvPr/>
          </p:nvPicPr>
          <p:blipFill>
            <a:blip r:embed="rId3" cstate="print"/>
            <a:stretch>
              <a:fillRect/>
            </a:stretch>
          </p:blipFill>
          <p:spPr>
            <a:xfrm>
              <a:off x="615426" y="2387836"/>
              <a:ext cx="10820399" cy="4257674"/>
            </a:xfrm>
            <a:prstGeom prst="rect">
              <a:avLst/>
            </a:prstGeom>
          </p:spPr>
        </p:pic>
        <p:pic>
          <p:nvPicPr>
            <p:cNvPr id="6" name="object 6"/>
            <p:cNvPicPr/>
            <p:nvPr/>
          </p:nvPicPr>
          <p:blipFill>
            <a:blip r:embed="rId4" cstate="print"/>
            <a:stretch>
              <a:fillRect/>
            </a:stretch>
          </p:blipFill>
          <p:spPr>
            <a:xfrm>
              <a:off x="615426" y="7337493"/>
              <a:ext cx="9667874" cy="2238374"/>
            </a:xfrm>
            <a:prstGeom prst="rect">
              <a:avLst/>
            </a:prstGeom>
          </p:spPr>
        </p:pic>
      </p:grpSp>
      <p:sp>
        <p:nvSpPr>
          <p:cNvPr id="20" name="Title 10">
            <a:extLst>
              <a:ext uri="{FF2B5EF4-FFF2-40B4-BE49-F238E27FC236}">
                <a16:creationId xmlns:a16="http://schemas.microsoft.com/office/drawing/2014/main" id="{49A07123-0EE0-92B1-C373-0081FDBA2F8D}"/>
              </a:ext>
            </a:extLst>
          </p:cNvPr>
          <p:cNvSpPr>
            <a:spLocks noGrp="1"/>
          </p:cNvSpPr>
          <p:nvPr>
            <p:ph type="title"/>
          </p:nvPr>
        </p:nvSpPr>
        <p:spPr>
          <a:xfrm>
            <a:off x="1732547" y="472140"/>
            <a:ext cx="14822905" cy="1292662"/>
          </a:xfrm>
        </p:spPr>
        <p:txBody>
          <a:bodyPr/>
          <a:lstStyle/>
          <a:p>
            <a:pPr algn="ctr"/>
            <a:r>
              <a:rPr lang="en-US" dirty="0">
                <a:solidFill>
                  <a:srgbClr val="C00000"/>
                </a:solidFill>
              </a:rPr>
              <a:t>GROUP THE ORDERS BY DATE AND CALCULATE THE AVERAGE NUMBER OF PIZZASORDERED PER DAY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304" cy="10286999"/>
            <a:chOff x="0" y="0"/>
            <a:chExt cx="18150304" cy="10286999"/>
          </a:xfrm>
        </p:grpSpPr>
        <p:pic>
          <p:nvPicPr>
            <p:cNvPr id="3" name="object 3"/>
            <p:cNvPicPr/>
            <p:nvPr/>
          </p:nvPicPr>
          <p:blipFill>
            <a:blip r:embed="rId2" cstate="print"/>
            <a:stretch>
              <a:fillRect/>
            </a:stretch>
          </p:blipFill>
          <p:spPr>
            <a:xfrm>
              <a:off x="0" y="0"/>
              <a:ext cx="9191624" cy="10286999"/>
            </a:xfrm>
            <a:prstGeom prst="rect">
              <a:avLst/>
            </a:prstGeom>
          </p:spPr>
        </p:pic>
        <p:pic>
          <p:nvPicPr>
            <p:cNvPr id="4" name="object 4"/>
            <p:cNvPicPr/>
            <p:nvPr/>
          </p:nvPicPr>
          <p:blipFill>
            <a:blip r:embed="rId2" cstate="print"/>
            <a:stretch>
              <a:fillRect/>
            </a:stretch>
          </p:blipFill>
          <p:spPr>
            <a:xfrm>
              <a:off x="8958680" y="0"/>
              <a:ext cx="9191624" cy="10286999"/>
            </a:xfrm>
            <a:prstGeom prst="rect">
              <a:avLst/>
            </a:prstGeom>
          </p:spPr>
        </p:pic>
        <p:pic>
          <p:nvPicPr>
            <p:cNvPr id="5" name="object 5"/>
            <p:cNvPicPr/>
            <p:nvPr/>
          </p:nvPicPr>
          <p:blipFill>
            <a:blip r:embed="rId3" cstate="print"/>
            <a:stretch>
              <a:fillRect/>
            </a:stretch>
          </p:blipFill>
          <p:spPr>
            <a:xfrm>
              <a:off x="666205" y="3200866"/>
              <a:ext cx="10848974" cy="5819774"/>
            </a:xfrm>
            <a:prstGeom prst="rect">
              <a:avLst/>
            </a:prstGeom>
          </p:spPr>
        </p:pic>
        <p:pic>
          <p:nvPicPr>
            <p:cNvPr id="6" name="object 6"/>
            <p:cNvPicPr/>
            <p:nvPr/>
          </p:nvPicPr>
          <p:blipFill>
            <a:blip r:embed="rId4" cstate="print"/>
            <a:stretch>
              <a:fillRect/>
            </a:stretch>
          </p:blipFill>
          <p:spPr>
            <a:xfrm>
              <a:off x="10119607" y="6727894"/>
              <a:ext cx="7343774" cy="3190874"/>
            </a:xfrm>
            <a:prstGeom prst="rect">
              <a:avLst/>
            </a:prstGeom>
          </p:spPr>
        </p:pic>
      </p:grpSp>
      <p:sp>
        <p:nvSpPr>
          <p:cNvPr id="23" name="Title 10">
            <a:extLst>
              <a:ext uri="{FF2B5EF4-FFF2-40B4-BE49-F238E27FC236}">
                <a16:creationId xmlns:a16="http://schemas.microsoft.com/office/drawing/2014/main" id="{DE82B1AA-83EE-9170-F1C4-5FE32C1BFDDA}"/>
              </a:ext>
            </a:extLst>
          </p:cNvPr>
          <p:cNvSpPr>
            <a:spLocks noGrp="1"/>
          </p:cNvSpPr>
          <p:nvPr>
            <p:ph type="title"/>
          </p:nvPr>
        </p:nvSpPr>
        <p:spPr>
          <a:xfrm>
            <a:off x="1732547" y="472140"/>
            <a:ext cx="14822905" cy="1292662"/>
          </a:xfrm>
        </p:spPr>
        <p:txBody>
          <a:bodyPr/>
          <a:lstStyle/>
          <a:p>
            <a:pPr algn="ctr"/>
            <a:r>
              <a:rPr lang="en-US" dirty="0">
                <a:solidFill>
                  <a:srgbClr val="C00000"/>
                </a:solidFill>
              </a:rPr>
              <a:t>GROUP THE ORDERS BY DATE AND CALCULATE THE AVERAGE NUMBER OF PIZZASORDERED PER DAY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840" cy="10287000"/>
            <a:chOff x="0" y="0"/>
            <a:chExt cx="18150840" cy="10287000"/>
          </a:xfrm>
        </p:grpSpPr>
        <p:pic>
          <p:nvPicPr>
            <p:cNvPr id="3" name="object 3"/>
            <p:cNvPicPr/>
            <p:nvPr/>
          </p:nvPicPr>
          <p:blipFill>
            <a:blip r:embed="rId2" cstate="print"/>
            <a:stretch>
              <a:fillRect/>
            </a:stretch>
          </p:blipFill>
          <p:spPr>
            <a:xfrm>
              <a:off x="569239" y="1851083"/>
              <a:ext cx="12239624" cy="5629274"/>
            </a:xfrm>
            <a:prstGeom prst="rect">
              <a:avLst/>
            </a:prstGeom>
          </p:spPr>
        </p:pic>
        <p:pic>
          <p:nvPicPr>
            <p:cNvPr id="4" name="object 4"/>
            <p:cNvPicPr/>
            <p:nvPr/>
          </p:nvPicPr>
          <p:blipFill>
            <a:blip r:embed="rId3" cstate="print"/>
            <a:stretch>
              <a:fillRect/>
            </a:stretch>
          </p:blipFill>
          <p:spPr>
            <a:xfrm>
              <a:off x="12149581" y="7070656"/>
              <a:ext cx="5105399" cy="2943224"/>
            </a:xfrm>
            <a:prstGeom prst="rect">
              <a:avLst/>
            </a:prstGeom>
          </p:spPr>
        </p:pic>
      </p:grpSp>
      <p:sp>
        <p:nvSpPr>
          <p:cNvPr id="5" name="object 5"/>
          <p:cNvSpPr txBox="1">
            <a:spLocks noGrp="1"/>
          </p:cNvSpPr>
          <p:nvPr>
            <p:ph type="title"/>
          </p:nvPr>
        </p:nvSpPr>
        <p:spPr>
          <a:xfrm>
            <a:off x="330260" y="659272"/>
            <a:ext cx="17491075" cy="668020"/>
          </a:xfrm>
          <a:prstGeom prst="rect">
            <a:avLst/>
          </a:prstGeom>
        </p:spPr>
        <p:txBody>
          <a:bodyPr vert="horz" wrap="square" lIns="0" tIns="14605" rIns="0" bIns="0" rtlCol="0">
            <a:spAutoFit/>
          </a:bodyPr>
          <a:lstStyle/>
          <a:p>
            <a:pPr marL="12700">
              <a:lnSpc>
                <a:spcPct val="100000"/>
              </a:lnSpc>
              <a:spcBef>
                <a:spcPts val="115"/>
              </a:spcBef>
            </a:pPr>
            <a:r>
              <a:rPr spc="-380" dirty="0">
                <a:solidFill>
                  <a:srgbClr val="C00000"/>
                </a:solidFill>
              </a:rPr>
              <a:t>CALCULATE</a:t>
            </a:r>
            <a:r>
              <a:rPr spc="-200" dirty="0">
                <a:solidFill>
                  <a:srgbClr val="C00000"/>
                </a:solidFill>
              </a:rPr>
              <a:t> </a:t>
            </a:r>
            <a:r>
              <a:rPr spc="-565" dirty="0">
                <a:solidFill>
                  <a:srgbClr val="C00000"/>
                </a:solidFill>
              </a:rPr>
              <a:t>THE</a:t>
            </a:r>
            <a:r>
              <a:rPr spc="-200" dirty="0">
                <a:solidFill>
                  <a:srgbClr val="C00000"/>
                </a:solidFill>
              </a:rPr>
              <a:t> </a:t>
            </a:r>
            <a:r>
              <a:rPr spc="-430" dirty="0">
                <a:solidFill>
                  <a:srgbClr val="C00000"/>
                </a:solidFill>
              </a:rPr>
              <a:t>PERCENTAGE</a:t>
            </a:r>
            <a:r>
              <a:rPr spc="-195" dirty="0">
                <a:solidFill>
                  <a:srgbClr val="C00000"/>
                </a:solidFill>
              </a:rPr>
              <a:t> </a:t>
            </a:r>
            <a:r>
              <a:rPr spc="-310" dirty="0">
                <a:solidFill>
                  <a:srgbClr val="C00000"/>
                </a:solidFill>
              </a:rPr>
              <a:t>CONTRIBITION</a:t>
            </a:r>
            <a:r>
              <a:rPr spc="-200" dirty="0">
                <a:solidFill>
                  <a:srgbClr val="C00000"/>
                </a:solidFill>
              </a:rPr>
              <a:t> </a:t>
            </a:r>
            <a:r>
              <a:rPr spc="-590" dirty="0">
                <a:solidFill>
                  <a:srgbClr val="C00000"/>
                </a:solidFill>
              </a:rPr>
              <a:t>OF</a:t>
            </a:r>
            <a:r>
              <a:rPr spc="-200" dirty="0">
                <a:solidFill>
                  <a:srgbClr val="C00000"/>
                </a:solidFill>
              </a:rPr>
              <a:t> </a:t>
            </a:r>
            <a:r>
              <a:rPr spc="-625" dirty="0">
                <a:solidFill>
                  <a:srgbClr val="C00000"/>
                </a:solidFill>
              </a:rPr>
              <a:t>EACH</a:t>
            </a:r>
            <a:r>
              <a:rPr spc="-195" dirty="0">
                <a:solidFill>
                  <a:srgbClr val="C00000"/>
                </a:solidFill>
              </a:rPr>
              <a:t> </a:t>
            </a:r>
            <a:r>
              <a:rPr spc="-204" dirty="0">
                <a:solidFill>
                  <a:srgbClr val="C00000"/>
                </a:solidFill>
              </a:rPr>
              <a:t>PIZZA</a:t>
            </a:r>
            <a:r>
              <a:rPr spc="-200" dirty="0">
                <a:solidFill>
                  <a:srgbClr val="C00000"/>
                </a:solidFill>
              </a:rPr>
              <a:t> </a:t>
            </a:r>
            <a:r>
              <a:rPr spc="-170" dirty="0">
                <a:solidFill>
                  <a:srgbClr val="C00000"/>
                </a:solidFill>
              </a:rPr>
              <a:t>TYPE</a:t>
            </a:r>
            <a:r>
              <a:rPr spc="-195" dirty="0">
                <a:solidFill>
                  <a:srgbClr val="C00000"/>
                </a:solidFill>
              </a:rPr>
              <a:t> </a:t>
            </a:r>
            <a:r>
              <a:rPr spc="-450" dirty="0">
                <a:solidFill>
                  <a:srgbClr val="C00000"/>
                </a:solidFill>
              </a:rPr>
              <a:t>TO</a:t>
            </a:r>
            <a:r>
              <a:rPr spc="-200" dirty="0">
                <a:solidFill>
                  <a:srgbClr val="C00000"/>
                </a:solidFill>
              </a:rPr>
              <a:t> </a:t>
            </a:r>
            <a:r>
              <a:rPr spc="-375" dirty="0">
                <a:solidFill>
                  <a:srgbClr val="C00000"/>
                </a:solidFill>
              </a:rPr>
              <a:t>TOTAL</a:t>
            </a:r>
            <a:r>
              <a:rPr spc="-200" dirty="0">
                <a:solidFill>
                  <a:srgbClr val="C00000"/>
                </a:solidFill>
              </a:rPr>
              <a:t> </a:t>
            </a:r>
            <a:r>
              <a:rPr spc="-380" dirty="0">
                <a:solidFill>
                  <a:srgbClr val="C00000"/>
                </a:solidFill>
              </a:rPr>
              <a:t>REVENUE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840" cy="10287000"/>
            <a:chOff x="0" y="0"/>
            <a:chExt cx="18150840" cy="10287000"/>
          </a:xfrm>
        </p:grpSpPr>
        <p:pic>
          <p:nvPicPr>
            <p:cNvPr id="3" name="object 3"/>
            <p:cNvPicPr/>
            <p:nvPr/>
          </p:nvPicPr>
          <p:blipFill>
            <a:blip r:embed="rId2" cstate="print"/>
            <a:stretch>
              <a:fillRect/>
            </a:stretch>
          </p:blipFill>
          <p:spPr>
            <a:xfrm>
              <a:off x="269252" y="2218367"/>
              <a:ext cx="12058649" cy="6076948"/>
            </a:xfrm>
            <a:prstGeom prst="rect">
              <a:avLst/>
            </a:prstGeom>
          </p:spPr>
        </p:pic>
        <p:pic>
          <p:nvPicPr>
            <p:cNvPr id="4" name="object 4"/>
            <p:cNvPicPr/>
            <p:nvPr/>
          </p:nvPicPr>
          <p:blipFill>
            <a:blip r:embed="rId3" cstate="print"/>
            <a:stretch>
              <a:fillRect/>
            </a:stretch>
          </p:blipFill>
          <p:spPr>
            <a:xfrm>
              <a:off x="12760028" y="2528046"/>
              <a:ext cx="4495799" cy="5457824"/>
            </a:xfrm>
            <a:prstGeom prst="rect">
              <a:avLst/>
            </a:prstGeom>
          </p:spPr>
        </p:pic>
      </p:grpSp>
      <p:sp>
        <p:nvSpPr>
          <p:cNvPr id="5" name="object 5"/>
          <p:cNvSpPr txBox="1"/>
          <p:nvPr/>
        </p:nvSpPr>
        <p:spPr>
          <a:xfrm>
            <a:off x="2931942" y="495300"/>
            <a:ext cx="12424115" cy="661078"/>
          </a:xfrm>
          <a:prstGeom prst="rect">
            <a:avLst/>
          </a:prstGeom>
        </p:spPr>
        <p:txBody>
          <a:bodyPr vert="horz" wrap="square" lIns="0" tIns="14605" rIns="0" bIns="0" rtlCol="0">
            <a:spAutoFit/>
          </a:bodyPr>
          <a:lstStyle/>
          <a:p>
            <a:pPr marL="12700">
              <a:lnSpc>
                <a:spcPct val="100000"/>
              </a:lnSpc>
              <a:spcBef>
                <a:spcPts val="115"/>
              </a:spcBef>
            </a:pPr>
            <a:r>
              <a:rPr sz="4200" spc="-370" dirty="0">
                <a:solidFill>
                  <a:srgbClr val="C00000"/>
                </a:solidFill>
                <a:latin typeface="Trebuchet MS"/>
                <a:cs typeface="Trebuchet MS"/>
              </a:rPr>
              <a:t>ANALYZE</a:t>
            </a:r>
            <a:r>
              <a:rPr sz="4200" spc="-200" dirty="0">
                <a:solidFill>
                  <a:srgbClr val="C00000"/>
                </a:solidFill>
                <a:latin typeface="Trebuchet MS"/>
                <a:cs typeface="Trebuchet MS"/>
              </a:rPr>
              <a:t> </a:t>
            </a:r>
            <a:r>
              <a:rPr sz="4200" spc="-565" dirty="0">
                <a:solidFill>
                  <a:srgbClr val="C00000"/>
                </a:solidFill>
                <a:latin typeface="Trebuchet MS"/>
                <a:cs typeface="Trebuchet MS"/>
              </a:rPr>
              <a:t>THE</a:t>
            </a:r>
            <a:r>
              <a:rPr sz="4200" spc="-200" dirty="0">
                <a:solidFill>
                  <a:srgbClr val="C00000"/>
                </a:solidFill>
                <a:latin typeface="Trebuchet MS"/>
                <a:cs typeface="Trebuchet MS"/>
              </a:rPr>
              <a:t> </a:t>
            </a:r>
            <a:r>
              <a:rPr sz="4200" spc="-265" dirty="0">
                <a:solidFill>
                  <a:srgbClr val="C00000"/>
                </a:solidFill>
                <a:latin typeface="Trebuchet MS"/>
                <a:cs typeface="Trebuchet MS"/>
              </a:rPr>
              <a:t>CUMULATIVE</a:t>
            </a:r>
            <a:r>
              <a:rPr sz="4200" spc="-200" dirty="0">
                <a:solidFill>
                  <a:srgbClr val="C00000"/>
                </a:solidFill>
                <a:latin typeface="Trebuchet MS"/>
                <a:cs typeface="Trebuchet MS"/>
              </a:rPr>
              <a:t> </a:t>
            </a:r>
            <a:r>
              <a:rPr sz="4200" spc="-370" dirty="0">
                <a:solidFill>
                  <a:srgbClr val="C00000"/>
                </a:solidFill>
                <a:latin typeface="Trebuchet MS"/>
                <a:cs typeface="Trebuchet MS"/>
              </a:rPr>
              <a:t>REVENUE</a:t>
            </a:r>
            <a:r>
              <a:rPr sz="4200" spc="-200" dirty="0">
                <a:solidFill>
                  <a:srgbClr val="C00000"/>
                </a:solidFill>
                <a:latin typeface="Trebuchet MS"/>
                <a:cs typeface="Trebuchet MS"/>
              </a:rPr>
              <a:t> </a:t>
            </a:r>
            <a:r>
              <a:rPr sz="4200" spc="-475" dirty="0">
                <a:solidFill>
                  <a:srgbClr val="C00000"/>
                </a:solidFill>
                <a:latin typeface="Trebuchet MS"/>
                <a:cs typeface="Trebuchet MS"/>
              </a:rPr>
              <a:t>GENERATE</a:t>
            </a:r>
            <a:r>
              <a:rPr lang="en-US" sz="4200" spc="-475" dirty="0">
                <a:solidFill>
                  <a:srgbClr val="C00000"/>
                </a:solidFill>
                <a:latin typeface="Trebuchet MS"/>
                <a:cs typeface="Trebuchet MS"/>
              </a:rPr>
              <a:t>D OVER TIME</a:t>
            </a:r>
            <a:endParaRPr sz="4200" dirty="0">
              <a:solidFill>
                <a:srgbClr val="C00000"/>
              </a:solidFill>
              <a:latin typeface="Trebuchet MS"/>
              <a:cs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7259" y="2631754"/>
            <a:ext cx="17096919" cy="5553074"/>
            <a:chOff x="617259" y="2631754"/>
            <a:chExt cx="17096919" cy="5553074"/>
          </a:xfrm>
        </p:grpSpPr>
        <p:pic>
          <p:nvPicPr>
            <p:cNvPr id="3" name="object 3"/>
            <p:cNvPicPr/>
            <p:nvPr/>
          </p:nvPicPr>
          <p:blipFill>
            <a:blip r:embed="rId2" cstate="print"/>
            <a:stretch>
              <a:fillRect/>
            </a:stretch>
          </p:blipFill>
          <p:spPr>
            <a:xfrm>
              <a:off x="617259" y="2631754"/>
              <a:ext cx="11229974" cy="5553074"/>
            </a:xfrm>
            <a:prstGeom prst="rect">
              <a:avLst/>
            </a:prstGeom>
          </p:spPr>
        </p:pic>
        <p:pic>
          <p:nvPicPr>
            <p:cNvPr id="4" name="object 4"/>
            <p:cNvPicPr/>
            <p:nvPr/>
          </p:nvPicPr>
          <p:blipFill>
            <a:blip r:embed="rId3" cstate="print"/>
            <a:stretch>
              <a:fillRect/>
            </a:stretch>
          </p:blipFill>
          <p:spPr>
            <a:xfrm>
              <a:off x="11389579" y="2761594"/>
              <a:ext cx="6324599" cy="5286374"/>
            </a:xfrm>
            <a:prstGeom prst="rect">
              <a:avLst/>
            </a:prstGeom>
          </p:spPr>
        </p:pic>
      </p:grpSp>
      <p:sp>
        <p:nvSpPr>
          <p:cNvPr id="9" name="object 9"/>
          <p:cNvSpPr txBox="1">
            <a:spLocks noGrp="1"/>
          </p:cNvSpPr>
          <p:nvPr>
            <p:ph type="title"/>
          </p:nvPr>
        </p:nvSpPr>
        <p:spPr>
          <a:xfrm>
            <a:off x="914400" y="747417"/>
            <a:ext cx="16615410" cy="1515800"/>
          </a:xfrm>
          <a:prstGeom prst="rect">
            <a:avLst/>
          </a:prstGeom>
        </p:spPr>
        <p:txBody>
          <a:bodyPr vert="horz" wrap="square" lIns="0" tIns="119380" rIns="0" bIns="0" rtlCol="0">
            <a:spAutoFit/>
          </a:bodyPr>
          <a:lstStyle/>
          <a:p>
            <a:pPr algn="ctr">
              <a:lnSpc>
                <a:spcPct val="100000"/>
              </a:lnSpc>
              <a:spcBef>
                <a:spcPts val="940"/>
              </a:spcBef>
              <a:tabLst>
                <a:tab pos="6603365" algn="l"/>
                <a:tab pos="7539990" algn="l"/>
                <a:tab pos="11928475" algn="l"/>
                <a:tab pos="12726035" algn="l"/>
              </a:tabLst>
            </a:pPr>
            <a:r>
              <a:rPr lang="en-US" spc="-280" dirty="0">
                <a:solidFill>
                  <a:srgbClr val="C00000"/>
                </a:solidFill>
              </a:rPr>
              <a:t>D</a:t>
            </a:r>
            <a:r>
              <a:rPr spc="-280" dirty="0">
                <a:solidFill>
                  <a:srgbClr val="C00000"/>
                </a:solidFill>
              </a:rPr>
              <a:t>ETERMINE</a:t>
            </a:r>
            <a:r>
              <a:rPr spc="-204" dirty="0">
                <a:solidFill>
                  <a:srgbClr val="C00000"/>
                </a:solidFill>
              </a:rPr>
              <a:t> </a:t>
            </a:r>
            <a:r>
              <a:rPr spc="-565" dirty="0">
                <a:solidFill>
                  <a:srgbClr val="C00000"/>
                </a:solidFill>
              </a:rPr>
              <a:t>THE</a:t>
            </a:r>
            <a:r>
              <a:rPr spc="-200" dirty="0">
                <a:solidFill>
                  <a:srgbClr val="C00000"/>
                </a:solidFill>
              </a:rPr>
              <a:t> </a:t>
            </a:r>
            <a:r>
              <a:rPr spc="-310" dirty="0">
                <a:solidFill>
                  <a:srgbClr val="C00000"/>
                </a:solidFill>
              </a:rPr>
              <a:t>TOP</a:t>
            </a:r>
            <a:r>
              <a:rPr spc="-204" dirty="0">
                <a:solidFill>
                  <a:srgbClr val="C00000"/>
                </a:solidFill>
              </a:rPr>
              <a:t> </a:t>
            </a:r>
            <a:r>
              <a:rPr spc="-595" dirty="0">
                <a:solidFill>
                  <a:srgbClr val="C00000"/>
                </a:solidFill>
              </a:rPr>
              <a:t>3</a:t>
            </a:r>
            <a:r>
              <a:rPr spc="-200" dirty="0">
                <a:solidFill>
                  <a:srgbClr val="C00000"/>
                </a:solidFill>
              </a:rPr>
              <a:t> </a:t>
            </a:r>
            <a:r>
              <a:rPr spc="-170" dirty="0">
                <a:solidFill>
                  <a:srgbClr val="C00000"/>
                </a:solidFill>
              </a:rPr>
              <a:t>MOST</a:t>
            </a:r>
            <a:r>
              <a:rPr spc="-204" dirty="0">
                <a:solidFill>
                  <a:srgbClr val="C00000"/>
                </a:solidFill>
              </a:rPr>
              <a:t> </a:t>
            </a:r>
            <a:r>
              <a:rPr spc="-415" dirty="0">
                <a:solidFill>
                  <a:srgbClr val="C00000"/>
                </a:solidFill>
              </a:rPr>
              <a:t>OR</a:t>
            </a:r>
            <a:r>
              <a:rPr dirty="0">
                <a:solidFill>
                  <a:srgbClr val="C00000"/>
                </a:solidFill>
              </a:rPr>
              <a:t>	</a:t>
            </a:r>
            <a:r>
              <a:rPr spc="-290" dirty="0">
                <a:solidFill>
                  <a:srgbClr val="C00000"/>
                </a:solidFill>
              </a:rPr>
              <a:t>E</a:t>
            </a:r>
            <a:r>
              <a:rPr lang="en-US" spc="-290" dirty="0">
                <a:solidFill>
                  <a:srgbClr val="C00000"/>
                </a:solidFill>
              </a:rPr>
              <a:t>D</a:t>
            </a:r>
            <a:r>
              <a:rPr spc="-290" dirty="0">
                <a:solidFill>
                  <a:srgbClr val="C00000"/>
                </a:solidFill>
              </a:rPr>
              <a:t>R</a:t>
            </a:r>
            <a:r>
              <a:rPr dirty="0">
                <a:solidFill>
                  <a:srgbClr val="C00000"/>
                </a:solidFill>
              </a:rPr>
              <a:t>	</a:t>
            </a:r>
            <a:r>
              <a:rPr spc="-204" dirty="0">
                <a:solidFill>
                  <a:srgbClr val="C00000"/>
                </a:solidFill>
              </a:rPr>
              <a:t>PIZZA</a:t>
            </a:r>
            <a:r>
              <a:rPr spc="-210" dirty="0">
                <a:solidFill>
                  <a:srgbClr val="C00000"/>
                </a:solidFill>
              </a:rPr>
              <a:t> </a:t>
            </a:r>
            <a:r>
              <a:rPr spc="-70" dirty="0">
                <a:solidFill>
                  <a:srgbClr val="C00000"/>
                </a:solidFill>
              </a:rPr>
              <a:t>TYPES</a:t>
            </a:r>
            <a:r>
              <a:rPr spc="-204" dirty="0">
                <a:solidFill>
                  <a:srgbClr val="C00000"/>
                </a:solidFill>
              </a:rPr>
              <a:t> </a:t>
            </a:r>
            <a:r>
              <a:rPr spc="-20" dirty="0">
                <a:solidFill>
                  <a:srgbClr val="C00000"/>
                </a:solidFill>
              </a:rPr>
              <a:t>BASE</a:t>
            </a:r>
            <a:r>
              <a:rPr lang="en-US" spc="-20" dirty="0">
                <a:solidFill>
                  <a:srgbClr val="C00000"/>
                </a:solidFill>
              </a:rPr>
              <a:t>D </a:t>
            </a:r>
            <a:r>
              <a:rPr spc="-705" dirty="0">
                <a:solidFill>
                  <a:srgbClr val="C00000"/>
                </a:solidFill>
              </a:rPr>
              <a:t>ON</a:t>
            </a:r>
            <a:r>
              <a:rPr dirty="0">
                <a:solidFill>
                  <a:srgbClr val="C00000"/>
                </a:solidFill>
              </a:rPr>
              <a:t>	</a:t>
            </a:r>
            <a:r>
              <a:rPr spc="-370" dirty="0">
                <a:solidFill>
                  <a:srgbClr val="C00000"/>
                </a:solidFill>
              </a:rPr>
              <a:t>REVENUE</a:t>
            </a:r>
            <a:r>
              <a:rPr spc="-210" dirty="0">
                <a:solidFill>
                  <a:srgbClr val="C00000"/>
                </a:solidFill>
              </a:rPr>
              <a:t> </a:t>
            </a:r>
            <a:r>
              <a:rPr spc="-434" dirty="0">
                <a:solidFill>
                  <a:srgbClr val="C00000"/>
                </a:solidFill>
              </a:rPr>
              <a:t>FOR</a:t>
            </a:r>
            <a:r>
              <a:rPr spc="-204" dirty="0">
                <a:solidFill>
                  <a:srgbClr val="C00000"/>
                </a:solidFill>
              </a:rPr>
              <a:t> </a:t>
            </a:r>
            <a:r>
              <a:rPr spc="-645" dirty="0">
                <a:solidFill>
                  <a:srgbClr val="C00000"/>
                </a:solidFill>
              </a:rPr>
              <a:t>EACH</a:t>
            </a:r>
          </a:p>
          <a:p>
            <a:pPr marR="260985" algn="ctr">
              <a:lnSpc>
                <a:spcPct val="100000"/>
              </a:lnSpc>
              <a:spcBef>
                <a:spcPts val="844"/>
              </a:spcBef>
            </a:pPr>
            <a:r>
              <a:rPr spc="-204" dirty="0">
                <a:solidFill>
                  <a:srgbClr val="C00000"/>
                </a:solidFill>
              </a:rPr>
              <a:t>PIZZA</a:t>
            </a:r>
            <a:r>
              <a:rPr spc="-175" dirty="0">
                <a:solidFill>
                  <a:srgbClr val="C00000"/>
                </a:solidFill>
              </a:rPr>
              <a:t> </a:t>
            </a:r>
            <a:r>
              <a:rPr spc="-430" dirty="0">
                <a:solidFill>
                  <a:srgbClr val="C00000"/>
                </a:solidFill>
              </a:rPr>
              <a:t>CATEGORY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1243" y="393446"/>
            <a:ext cx="4520565" cy="1143635"/>
          </a:xfrm>
          <a:prstGeom prst="rect">
            <a:avLst/>
          </a:prstGeom>
        </p:spPr>
        <p:txBody>
          <a:bodyPr vert="horz" wrap="square" lIns="0" tIns="17145" rIns="0" bIns="0" rtlCol="0">
            <a:spAutoFit/>
          </a:bodyPr>
          <a:lstStyle/>
          <a:p>
            <a:pPr marL="12700">
              <a:lnSpc>
                <a:spcPct val="100000"/>
              </a:lnSpc>
              <a:spcBef>
                <a:spcPts val="135"/>
              </a:spcBef>
            </a:pPr>
            <a:r>
              <a:rPr sz="7300" spc="-685" dirty="0">
                <a:solidFill>
                  <a:srgbClr val="C00000"/>
                </a:solidFill>
              </a:rPr>
              <a:t>CONCLUSION</a:t>
            </a:r>
            <a:endParaRPr sz="7300" dirty="0">
              <a:solidFill>
                <a:srgbClr val="C00000"/>
              </a:solidFill>
            </a:endParaRPr>
          </a:p>
        </p:txBody>
      </p:sp>
      <p:sp>
        <p:nvSpPr>
          <p:cNvPr id="3" name="object 3"/>
          <p:cNvSpPr txBox="1"/>
          <p:nvPr/>
        </p:nvSpPr>
        <p:spPr>
          <a:xfrm>
            <a:off x="676032" y="1817343"/>
            <a:ext cx="17301845" cy="5512406"/>
          </a:xfrm>
          <a:prstGeom prst="rect">
            <a:avLst/>
          </a:prstGeom>
        </p:spPr>
        <p:txBody>
          <a:bodyPr vert="horz" wrap="square" lIns="0" tIns="53975" rIns="0" bIns="0" rtlCol="0">
            <a:spAutoFit/>
          </a:bodyPr>
          <a:lstStyle/>
          <a:p>
            <a:pPr marL="12700" marR="97155">
              <a:lnSpc>
                <a:spcPts val="3750"/>
              </a:lnSpc>
              <a:spcBef>
                <a:spcPts val="425"/>
              </a:spcBef>
            </a:pPr>
            <a:r>
              <a:rPr sz="3300" spc="114" dirty="0">
                <a:solidFill>
                  <a:schemeClr val="tx1"/>
                </a:solidFill>
                <a:latin typeface="Times New Roman"/>
                <a:cs typeface="Times New Roman"/>
              </a:rPr>
              <a:t>The</a:t>
            </a:r>
            <a:r>
              <a:rPr sz="3300" spc="35" dirty="0">
                <a:solidFill>
                  <a:schemeClr val="tx1"/>
                </a:solidFill>
                <a:latin typeface="Times New Roman"/>
                <a:cs typeface="Times New Roman"/>
              </a:rPr>
              <a:t> </a:t>
            </a:r>
            <a:r>
              <a:rPr sz="3300" spc="55" dirty="0">
                <a:solidFill>
                  <a:schemeClr val="tx1"/>
                </a:solidFill>
                <a:latin typeface="Times New Roman"/>
                <a:cs typeface="Times New Roman"/>
              </a:rPr>
              <a:t>Pizza</a:t>
            </a:r>
            <a:r>
              <a:rPr sz="3300" spc="35" dirty="0">
                <a:solidFill>
                  <a:schemeClr val="tx1"/>
                </a:solidFill>
                <a:latin typeface="Times New Roman"/>
                <a:cs typeface="Times New Roman"/>
              </a:rPr>
              <a:t> </a:t>
            </a:r>
            <a:r>
              <a:rPr sz="3300" dirty="0">
                <a:solidFill>
                  <a:schemeClr val="tx1"/>
                </a:solidFill>
                <a:latin typeface="Times New Roman"/>
                <a:cs typeface="Times New Roman"/>
              </a:rPr>
              <a:t>Sales</a:t>
            </a:r>
            <a:r>
              <a:rPr sz="3300" spc="40" dirty="0">
                <a:solidFill>
                  <a:schemeClr val="tx1"/>
                </a:solidFill>
                <a:latin typeface="Times New Roman"/>
                <a:cs typeface="Times New Roman"/>
              </a:rPr>
              <a:t> </a:t>
            </a:r>
            <a:r>
              <a:rPr sz="3300" spc="55" dirty="0">
                <a:solidFill>
                  <a:schemeClr val="tx1"/>
                </a:solidFill>
                <a:latin typeface="Times New Roman"/>
                <a:cs typeface="Times New Roman"/>
              </a:rPr>
              <a:t>Analysis</a:t>
            </a:r>
            <a:r>
              <a:rPr sz="3300" spc="35" dirty="0">
                <a:solidFill>
                  <a:schemeClr val="tx1"/>
                </a:solidFill>
                <a:latin typeface="Times New Roman"/>
                <a:cs typeface="Times New Roman"/>
              </a:rPr>
              <a:t> </a:t>
            </a:r>
            <a:r>
              <a:rPr sz="3300" spc="90" dirty="0">
                <a:solidFill>
                  <a:schemeClr val="tx1"/>
                </a:solidFill>
                <a:latin typeface="Times New Roman"/>
                <a:cs typeface="Times New Roman"/>
              </a:rPr>
              <a:t>project</a:t>
            </a:r>
            <a:r>
              <a:rPr sz="3300" spc="40" dirty="0">
                <a:solidFill>
                  <a:schemeClr val="tx1"/>
                </a:solidFill>
                <a:latin typeface="Times New Roman"/>
                <a:cs typeface="Times New Roman"/>
              </a:rPr>
              <a:t> </a:t>
            </a:r>
            <a:r>
              <a:rPr sz="3300" spc="100" dirty="0">
                <a:solidFill>
                  <a:schemeClr val="tx1"/>
                </a:solidFill>
                <a:latin typeface="Times New Roman"/>
                <a:cs typeface="Times New Roman"/>
              </a:rPr>
              <a:t>provided</a:t>
            </a:r>
            <a:r>
              <a:rPr sz="3300" spc="35" dirty="0">
                <a:solidFill>
                  <a:schemeClr val="tx1"/>
                </a:solidFill>
                <a:latin typeface="Times New Roman"/>
                <a:cs typeface="Times New Roman"/>
              </a:rPr>
              <a:t> </a:t>
            </a:r>
            <a:r>
              <a:rPr sz="3300" spc="80" dirty="0">
                <a:solidFill>
                  <a:schemeClr val="tx1"/>
                </a:solidFill>
                <a:latin typeface="Times New Roman"/>
                <a:cs typeface="Times New Roman"/>
              </a:rPr>
              <a:t>valuable</a:t>
            </a:r>
            <a:r>
              <a:rPr sz="3300" spc="40" dirty="0">
                <a:solidFill>
                  <a:schemeClr val="tx1"/>
                </a:solidFill>
                <a:latin typeface="Times New Roman"/>
                <a:cs typeface="Times New Roman"/>
              </a:rPr>
              <a:t> </a:t>
            </a:r>
            <a:r>
              <a:rPr sz="3300" spc="55" dirty="0">
                <a:solidFill>
                  <a:schemeClr val="tx1"/>
                </a:solidFill>
                <a:latin typeface="Times New Roman"/>
                <a:cs typeface="Times New Roman"/>
              </a:rPr>
              <a:t>insights</a:t>
            </a:r>
            <a:r>
              <a:rPr sz="3300" spc="35" dirty="0">
                <a:solidFill>
                  <a:schemeClr val="tx1"/>
                </a:solidFill>
                <a:latin typeface="Times New Roman"/>
                <a:cs typeface="Times New Roman"/>
              </a:rPr>
              <a:t> </a:t>
            </a:r>
            <a:r>
              <a:rPr sz="3300" spc="130" dirty="0">
                <a:solidFill>
                  <a:schemeClr val="tx1"/>
                </a:solidFill>
                <a:latin typeface="Times New Roman"/>
                <a:cs typeface="Times New Roman"/>
              </a:rPr>
              <a:t>into</a:t>
            </a:r>
            <a:r>
              <a:rPr sz="3300" spc="40" dirty="0">
                <a:solidFill>
                  <a:schemeClr val="tx1"/>
                </a:solidFill>
                <a:latin typeface="Times New Roman"/>
                <a:cs typeface="Times New Roman"/>
              </a:rPr>
              <a:t> </a:t>
            </a:r>
            <a:r>
              <a:rPr sz="3300" dirty="0">
                <a:solidFill>
                  <a:schemeClr val="tx1"/>
                </a:solidFill>
                <a:latin typeface="Times New Roman"/>
                <a:cs typeface="Times New Roman"/>
              </a:rPr>
              <a:t>sales</a:t>
            </a:r>
            <a:r>
              <a:rPr sz="3300" spc="35" dirty="0">
                <a:solidFill>
                  <a:schemeClr val="tx1"/>
                </a:solidFill>
                <a:latin typeface="Times New Roman"/>
                <a:cs typeface="Times New Roman"/>
              </a:rPr>
              <a:t> </a:t>
            </a:r>
            <a:r>
              <a:rPr sz="3300" spc="100" dirty="0">
                <a:solidFill>
                  <a:schemeClr val="tx1"/>
                </a:solidFill>
                <a:latin typeface="Times New Roman"/>
                <a:cs typeface="Times New Roman"/>
              </a:rPr>
              <a:t>performance</a:t>
            </a:r>
            <a:r>
              <a:rPr sz="3300" spc="4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35" dirty="0">
                <a:solidFill>
                  <a:schemeClr val="tx1"/>
                </a:solidFill>
                <a:latin typeface="Times New Roman"/>
                <a:cs typeface="Times New Roman"/>
              </a:rPr>
              <a:t> </a:t>
            </a:r>
            <a:r>
              <a:rPr sz="3300" spc="135" dirty="0">
                <a:solidFill>
                  <a:schemeClr val="tx1"/>
                </a:solidFill>
                <a:latin typeface="Times New Roman"/>
                <a:cs typeface="Times New Roman"/>
              </a:rPr>
              <a:t>product </a:t>
            </a:r>
            <a:r>
              <a:rPr sz="3300" spc="140" dirty="0">
                <a:solidFill>
                  <a:schemeClr val="tx1"/>
                </a:solidFill>
                <a:latin typeface="Times New Roman"/>
                <a:cs typeface="Times New Roman"/>
              </a:rPr>
              <a:t>demand</a:t>
            </a:r>
            <a:r>
              <a:rPr sz="3300" spc="40" dirty="0">
                <a:solidFill>
                  <a:schemeClr val="tx1"/>
                </a:solidFill>
                <a:latin typeface="Times New Roman"/>
                <a:cs typeface="Times New Roman"/>
              </a:rPr>
              <a:t> </a:t>
            </a:r>
            <a:r>
              <a:rPr sz="3300" spc="150" dirty="0">
                <a:solidFill>
                  <a:schemeClr val="tx1"/>
                </a:solidFill>
                <a:latin typeface="Times New Roman"/>
                <a:cs typeface="Times New Roman"/>
              </a:rPr>
              <a:t>through</a:t>
            </a:r>
            <a:r>
              <a:rPr sz="3300" spc="40" dirty="0">
                <a:solidFill>
                  <a:schemeClr val="tx1"/>
                </a:solidFill>
                <a:latin typeface="Times New Roman"/>
                <a:cs typeface="Times New Roman"/>
              </a:rPr>
              <a:t> </a:t>
            </a:r>
            <a:r>
              <a:rPr sz="3300" dirty="0">
                <a:solidFill>
                  <a:schemeClr val="tx1"/>
                </a:solidFill>
                <a:latin typeface="Times New Roman"/>
                <a:cs typeface="Times New Roman"/>
              </a:rPr>
              <a:t>efficient</a:t>
            </a:r>
            <a:r>
              <a:rPr sz="3300" spc="40" dirty="0">
                <a:solidFill>
                  <a:schemeClr val="tx1"/>
                </a:solidFill>
                <a:latin typeface="Times New Roman"/>
                <a:cs typeface="Times New Roman"/>
              </a:rPr>
              <a:t> </a:t>
            </a:r>
            <a:r>
              <a:rPr sz="3300" spc="80" dirty="0">
                <a:solidFill>
                  <a:schemeClr val="tx1"/>
                </a:solidFill>
                <a:latin typeface="Times New Roman"/>
                <a:cs typeface="Times New Roman"/>
              </a:rPr>
              <a:t>SQL-</a:t>
            </a:r>
            <a:r>
              <a:rPr sz="3300" spc="100" dirty="0">
                <a:solidFill>
                  <a:schemeClr val="tx1"/>
                </a:solidFill>
                <a:latin typeface="Times New Roman"/>
                <a:cs typeface="Times New Roman"/>
              </a:rPr>
              <a:t>based</a:t>
            </a:r>
            <a:r>
              <a:rPr sz="3300" spc="45" dirty="0">
                <a:solidFill>
                  <a:schemeClr val="tx1"/>
                </a:solidFill>
                <a:latin typeface="Times New Roman"/>
                <a:cs typeface="Times New Roman"/>
              </a:rPr>
              <a:t> </a:t>
            </a:r>
            <a:r>
              <a:rPr sz="3300" spc="180" dirty="0">
                <a:solidFill>
                  <a:schemeClr val="tx1"/>
                </a:solidFill>
                <a:latin typeface="Times New Roman"/>
                <a:cs typeface="Times New Roman"/>
              </a:rPr>
              <a:t>data</a:t>
            </a:r>
            <a:r>
              <a:rPr sz="3300" spc="40" dirty="0">
                <a:solidFill>
                  <a:schemeClr val="tx1"/>
                </a:solidFill>
                <a:latin typeface="Times New Roman"/>
                <a:cs typeface="Times New Roman"/>
              </a:rPr>
              <a:t> </a:t>
            </a:r>
            <a:r>
              <a:rPr sz="3300" spc="105" dirty="0">
                <a:solidFill>
                  <a:schemeClr val="tx1"/>
                </a:solidFill>
                <a:latin typeface="Times New Roman"/>
                <a:cs typeface="Times New Roman"/>
              </a:rPr>
              <a:t>exploration</a:t>
            </a:r>
            <a:r>
              <a:rPr sz="3300" spc="4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45" dirty="0">
                <a:solidFill>
                  <a:schemeClr val="tx1"/>
                </a:solidFill>
                <a:latin typeface="Times New Roman"/>
                <a:cs typeface="Times New Roman"/>
              </a:rPr>
              <a:t> </a:t>
            </a:r>
            <a:r>
              <a:rPr sz="3300" spc="55" dirty="0">
                <a:solidFill>
                  <a:schemeClr val="tx1"/>
                </a:solidFill>
                <a:latin typeface="Times New Roman"/>
                <a:cs typeface="Times New Roman"/>
              </a:rPr>
              <a:t>analysis.</a:t>
            </a:r>
            <a:r>
              <a:rPr sz="3300" spc="40" dirty="0">
                <a:solidFill>
                  <a:schemeClr val="tx1"/>
                </a:solidFill>
                <a:latin typeface="Times New Roman"/>
                <a:cs typeface="Times New Roman"/>
              </a:rPr>
              <a:t> </a:t>
            </a:r>
            <a:r>
              <a:rPr sz="3300" dirty="0">
                <a:solidFill>
                  <a:schemeClr val="tx1"/>
                </a:solidFill>
                <a:latin typeface="Times New Roman"/>
                <a:cs typeface="Times New Roman"/>
              </a:rPr>
              <a:t>By</a:t>
            </a:r>
            <a:r>
              <a:rPr sz="3300" spc="40" dirty="0">
                <a:solidFill>
                  <a:schemeClr val="tx1"/>
                </a:solidFill>
                <a:latin typeface="Times New Roman"/>
                <a:cs typeface="Times New Roman"/>
              </a:rPr>
              <a:t> </a:t>
            </a:r>
            <a:r>
              <a:rPr sz="3300" spc="70" dirty="0">
                <a:solidFill>
                  <a:schemeClr val="tx1"/>
                </a:solidFill>
                <a:latin typeface="Times New Roman"/>
                <a:cs typeface="Times New Roman"/>
              </a:rPr>
              <a:t>analyzing</a:t>
            </a:r>
            <a:r>
              <a:rPr sz="3300" spc="40" dirty="0">
                <a:solidFill>
                  <a:schemeClr val="tx1"/>
                </a:solidFill>
                <a:latin typeface="Times New Roman"/>
                <a:cs typeface="Times New Roman"/>
              </a:rPr>
              <a:t> </a:t>
            </a:r>
            <a:r>
              <a:rPr sz="3300" spc="135" dirty="0">
                <a:solidFill>
                  <a:schemeClr val="tx1"/>
                </a:solidFill>
                <a:latin typeface="Times New Roman"/>
                <a:cs typeface="Times New Roman"/>
              </a:rPr>
              <a:t>order</a:t>
            </a:r>
            <a:r>
              <a:rPr sz="3300" spc="45" dirty="0">
                <a:solidFill>
                  <a:schemeClr val="tx1"/>
                </a:solidFill>
                <a:latin typeface="Times New Roman"/>
                <a:cs typeface="Times New Roman"/>
              </a:rPr>
              <a:t> </a:t>
            </a:r>
            <a:r>
              <a:rPr sz="3300" spc="55" dirty="0">
                <a:solidFill>
                  <a:schemeClr val="tx1"/>
                </a:solidFill>
                <a:latin typeface="Times New Roman"/>
                <a:cs typeface="Times New Roman"/>
              </a:rPr>
              <a:t>details, </a:t>
            </a:r>
            <a:r>
              <a:rPr sz="3300" spc="65" dirty="0">
                <a:solidFill>
                  <a:schemeClr val="tx1"/>
                </a:solidFill>
                <a:latin typeface="Times New Roman"/>
                <a:cs typeface="Times New Roman"/>
              </a:rPr>
              <a:t>revenue</a:t>
            </a:r>
            <a:r>
              <a:rPr sz="3300" spc="25" dirty="0">
                <a:solidFill>
                  <a:schemeClr val="tx1"/>
                </a:solidFill>
                <a:latin typeface="Times New Roman"/>
                <a:cs typeface="Times New Roman"/>
              </a:rPr>
              <a:t> </a:t>
            </a:r>
            <a:r>
              <a:rPr sz="3300" spc="105" dirty="0">
                <a:solidFill>
                  <a:schemeClr val="tx1"/>
                </a:solidFill>
                <a:latin typeface="Times New Roman"/>
                <a:cs typeface="Times New Roman"/>
              </a:rPr>
              <a:t>distribution,</a:t>
            </a:r>
            <a:r>
              <a:rPr sz="3300" spc="3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25" dirty="0">
                <a:solidFill>
                  <a:schemeClr val="tx1"/>
                </a:solidFill>
                <a:latin typeface="Times New Roman"/>
                <a:cs typeface="Times New Roman"/>
              </a:rPr>
              <a:t> </a:t>
            </a:r>
            <a:r>
              <a:rPr sz="3300" spc="70" dirty="0">
                <a:solidFill>
                  <a:schemeClr val="tx1"/>
                </a:solidFill>
                <a:latin typeface="Times New Roman"/>
                <a:cs typeface="Times New Roman"/>
              </a:rPr>
              <a:t>category-</a:t>
            </a:r>
            <a:r>
              <a:rPr sz="3300" dirty="0">
                <a:solidFill>
                  <a:schemeClr val="tx1"/>
                </a:solidFill>
                <a:latin typeface="Times New Roman"/>
                <a:cs typeface="Times New Roman"/>
              </a:rPr>
              <a:t>wise</a:t>
            </a:r>
            <a:r>
              <a:rPr sz="3300" spc="30" dirty="0">
                <a:solidFill>
                  <a:schemeClr val="tx1"/>
                </a:solidFill>
                <a:latin typeface="Times New Roman"/>
                <a:cs typeface="Times New Roman"/>
              </a:rPr>
              <a:t> </a:t>
            </a:r>
            <a:r>
              <a:rPr sz="3300" dirty="0">
                <a:solidFill>
                  <a:schemeClr val="tx1"/>
                </a:solidFill>
                <a:latin typeface="Times New Roman"/>
                <a:cs typeface="Times New Roman"/>
              </a:rPr>
              <a:t>sales,</a:t>
            </a:r>
            <a:r>
              <a:rPr sz="3300" spc="25" dirty="0">
                <a:solidFill>
                  <a:schemeClr val="tx1"/>
                </a:solidFill>
                <a:latin typeface="Times New Roman"/>
                <a:cs typeface="Times New Roman"/>
              </a:rPr>
              <a:t> </a:t>
            </a:r>
            <a:r>
              <a:rPr sz="3300" dirty="0">
                <a:solidFill>
                  <a:schemeClr val="tx1"/>
                </a:solidFill>
                <a:latin typeface="Times New Roman"/>
                <a:cs typeface="Times New Roman"/>
              </a:rPr>
              <a:t>we</a:t>
            </a:r>
            <a:r>
              <a:rPr sz="3300" spc="30" dirty="0">
                <a:solidFill>
                  <a:schemeClr val="tx1"/>
                </a:solidFill>
                <a:latin typeface="Times New Roman"/>
                <a:cs typeface="Times New Roman"/>
              </a:rPr>
              <a:t> </a:t>
            </a:r>
            <a:r>
              <a:rPr sz="3300" spc="60" dirty="0">
                <a:solidFill>
                  <a:schemeClr val="tx1"/>
                </a:solidFill>
                <a:latin typeface="Times New Roman"/>
                <a:cs typeface="Times New Roman"/>
              </a:rPr>
              <a:t>identified</a:t>
            </a:r>
            <a:r>
              <a:rPr sz="3300" spc="25" dirty="0">
                <a:solidFill>
                  <a:schemeClr val="tx1"/>
                </a:solidFill>
                <a:latin typeface="Times New Roman"/>
                <a:cs typeface="Times New Roman"/>
              </a:rPr>
              <a:t> </a:t>
            </a:r>
            <a:r>
              <a:rPr sz="3300" spc="130" dirty="0">
                <a:solidFill>
                  <a:schemeClr val="tx1"/>
                </a:solidFill>
                <a:latin typeface="Times New Roman"/>
                <a:cs typeface="Times New Roman"/>
              </a:rPr>
              <a:t>top-</a:t>
            </a:r>
            <a:r>
              <a:rPr sz="3300" spc="95" dirty="0">
                <a:solidFill>
                  <a:schemeClr val="tx1"/>
                </a:solidFill>
                <a:latin typeface="Times New Roman"/>
                <a:cs typeface="Times New Roman"/>
              </a:rPr>
              <a:t>performing</a:t>
            </a:r>
            <a:r>
              <a:rPr sz="3300" spc="30" dirty="0">
                <a:solidFill>
                  <a:schemeClr val="tx1"/>
                </a:solidFill>
                <a:latin typeface="Times New Roman"/>
                <a:cs typeface="Times New Roman"/>
              </a:rPr>
              <a:t> </a:t>
            </a:r>
            <a:r>
              <a:rPr sz="3300" spc="60" dirty="0">
                <a:solidFill>
                  <a:schemeClr val="tx1"/>
                </a:solidFill>
                <a:latin typeface="Times New Roman"/>
                <a:cs typeface="Times New Roman"/>
              </a:rPr>
              <a:t>pizza</a:t>
            </a:r>
            <a:r>
              <a:rPr sz="3300" spc="25" dirty="0">
                <a:solidFill>
                  <a:schemeClr val="tx1"/>
                </a:solidFill>
                <a:latin typeface="Times New Roman"/>
                <a:cs typeface="Times New Roman"/>
              </a:rPr>
              <a:t> </a:t>
            </a:r>
            <a:r>
              <a:rPr sz="3300" spc="65" dirty="0">
                <a:solidFill>
                  <a:schemeClr val="tx1"/>
                </a:solidFill>
                <a:latin typeface="Times New Roman"/>
                <a:cs typeface="Times New Roman"/>
              </a:rPr>
              <a:t>types</a:t>
            </a:r>
            <a:r>
              <a:rPr sz="3300" spc="3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25" dirty="0">
                <a:solidFill>
                  <a:schemeClr val="tx1"/>
                </a:solidFill>
                <a:latin typeface="Times New Roman"/>
                <a:cs typeface="Times New Roman"/>
              </a:rPr>
              <a:t> </a:t>
            </a:r>
            <a:r>
              <a:rPr sz="3300" spc="85" dirty="0">
                <a:solidFill>
                  <a:schemeClr val="tx1"/>
                </a:solidFill>
                <a:latin typeface="Times New Roman"/>
                <a:cs typeface="Times New Roman"/>
              </a:rPr>
              <a:t>their </a:t>
            </a:r>
            <a:r>
              <a:rPr sz="3300" spc="125" dirty="0">
                <a:solidFill>
                  <a:schemeClr val="tx1"/>
                </a:solidFill>
                <a:latin typeface="Times New Roman"/>
                <a:cs typeface="Times New Roman"/>
              </a:rPr>
              <a:t>contribution</a:t>
            </a:r>
            <a:r>
              <a:rPr sz="3300" spc="25" dirty="0">
                <a:solidFill>
                  <a:schemeClr val="tx1"/>
                </a:solidFill>
                <a:latin typeface="Times New Roman"/>
                <a:cs typeface="Times New Roman"/>
              </a:rPr>
              <a:t> </a:t>
            </a:r>
            <a:r>
              <a:rPr sz="3300" spc="180" dirty="0">
                <a:solidFill>
                  <a:schemeClr val="tx1"/>
                </a:solidFill>
                <a:latin typeface="Times New Roman"/>
                <a:cs typeface="Times New Roman"/>
              </a:rPr>
              <a:t>to</a:t>
            </a:r>
            <a:r>
              <a:rPr sz="3300" spc="30" dirty="0">
                <a:solidFill>
                  <a:schemeClr val="tx1"/>
                </a:solidFill>
                <a:latin typeface="Times New Roman"/>
                <a:cs typeface="Times New Roman"/>
              </a:rPr>
              <a:t> </a:t>
            </a:r>
            <a:r>
              <a:rPr sz="3300" spc="65" dirty="0">
                <a:solidFill>
                  <a:schemeClr val="tx1"/>
                </a:solidFill>
                <a:latin typeface="Times New Roman"/>
                <a:cs typeface="Times New Roman"/>
              </a:rPr>
              <a:t>overall</a:t>
            </a:r>
            <a:r>
              <a:rPr sz="3300" spc="25" dirty="0">
                <a:solidFill>
                  <a:schemeClr val="tx1"/>
                </a:solidFill>
                <a:latin typeface="Times New Roman"/>
                <a:cs typeface="Times New Roman"/>
              </a:rPr>
              <a:t> </a:t>
            </a:r>
            <a:r>
              <a:rPr sz="3300" spc="50" dirty="0">
                <a:solidFill>
                  <a:schemeClr val="tx1"/>
                </a:solidFill>
                <a:latin typeface="Times New Roman"/>
                <a:cs typeface="Times New Roman"/>
              </a:rPr>
              <a:t>business</a:t>
            </a:r>
            <a:r>
              <a:rPr sz="3300" spc="30" dirty="0">
                <a:solidFill>
                  <a:schemeClr val="tx1"/>
                </a:solidFill>
                <a:latin typeface="Times New Roman"/>
                <a:cs typeface="Times New Roman"/>
              </a:rPr>
              <a:t> </a:t>
            </a:r>
            <a:r>
              <a:rPr sz="3300" spc="65" dirty="0">
                <a:solidFill>
                  <a:schemeClr val="tx1"/>
                </a:solidFill>
                <a:latin typeface="Times New Roman"/>
                <a:cs typeface="Times New Roman"/>
              </a:rPr>
              <a:t>revenue.</a:t>
            </a:r>
            <a:r>
              <a:rPr sz="3300" spc="30" dirty="0">
                <a:solidFill>
                  <a:schemeClr val="tx1"/>
                </a:solidFill>
                <a:latin typeface="Times New Roman"/>
                <a:cs typeface="Times New Roman"/>
              </a:rPr>
              <a:t> </a:t>
            </a:r>
            <a:r>
              <a:rPr sz="3300" spc="80" dirty="0">
                <a:solidFill>
                  <a:schemeClr val="tx1"/>
                </a:solidFill>
                <a:latin typeface="Times New Roman"/>
                <a:cs typeface="Times New Roman"/>
              </a:rPr>
              <a:t>This</a:t>
            </a:r>
            <a:r>
              <a:rPr sz="3300" spc="25" dirty="0">
                <a:solidFill>
                  <a:schemeClr val="tx1"/>
                </a:solidFill>
                <a:latin typeface="Times New Roman"/>
                <a:cs typeface="Times New Roman"/>
              </a:rPr>
              <a:t> </a:t>
            </a:r>
            <a:r>
              <a:rPr sz="3300" spc="55" dirty="0">
                <a:solidFill>
                  <a:schemeClr val="tx1"/>
                </a:solidFill>
                <a:latin typeface="Times New Roman"/>
                <a:cs typeface="Times New Roman"/>
              </a:rPr>
              <a:t>analysis</a:t>
            </a:r>
            <a:r>
              <a:rPr sz="3300" spc="30" dirty="0">
                <a:solidFill>
                  <a:schemeClr val="tx1"/>
                </a:solidFill>
                <a:latin typeface="Times New Roman"/>
                <a:cs typeface="Times New Roman"/>
              </a:rPr>
              <a:t> </a:t>
            </a:r>
            <a:r>
              <a:rPr sz="3300" spc="55" dirty="0">
                <a:solidFill>
                  <a:schemeClr val="tx1"/>
                </a:solidFill>
                <a:latin typeface="Times New Roman"/>
                <a:cs typeface="Times New Roman"/>
              </a:rPr>
              <a:t>helps</a:t>
            </a:r>
            <a:r>
              <a:rPr sz="3300" spc="30" dirty="0">
                <a:solidFill>
                  <a:schemeClr val="tx1"/>
                </a:solidFill>
                <a:latin typeface="Times New Roman"/>
                <a:cs typeface="Times New Roman"/>
              </a:rPr>
              <a:t> </a:t>
            </a:r>
            <a:r>
              <a:rPr sz="3300" spc="75" dirty="0">
                <a:solidFill>
                  <a:schemeClr val="tx1"/>
                </a:solidFill>
                <a:latin typeface="Times New Roman"/>
                <a:cs typeface="Times New Roman"/>
              </a:rPr>
              <a:t>in</a:t>
            </a:r>
            <a:r>
              <a:rPr sz="3300" spc="25" dirty="0">
                <a:solidFill>
                  <a:schemeClr val="tx1"/>
                </a:solidFill>
                <a:latin typeface="Times New Roman"/>
                <a:cs typeface="Times New Roman"/>
              </a:rPr>
              <a:t> </a:t>
            </a:r>
            <a:r>
              <a:rPr sz="3300" spc="114" dirty="0">
                <a:solidFill>
                  <a:schemeClr val="tx1"/>
                </a:solidFill>
                <a:latin typeface="Times New Roman"/>
                <a:cs typeface="Times New Roman"/>
              </a:rPr>
              <a:t>understanding</a:t>
            </a:r>
            <a:r>
              <a:rPr sz="3300" spc="30" dirty="0">
                <a:solidFill>
                  <a:schemeClr val="tx1"/>
                </a:solidFill>
                <a:latin typeface="Times New Roman"/>
                <a:cs typeface="Times New Roman"/>
              </a:rPr>
              <a:t> </a:t>
            </a:r>
            <a:r>
              <a:rPr sz="3300" spc="90" dirty="0">
                <a:solidFill>
                  <a:schemeClr val="tx1"/>
                </a:solidFill>
                <a:latin typeface="Times New Roman"/>
                <a:cs typeface="Times New Roman"/>
              </a:rPr>
              <a:t>customer </a:t>
            </a:r>
            <a:r>
              <a:rPr sz="3300" spc="50" dirty="0">
                <a:solidFill>
                  <a:schemeClr val="tx1"/>
                </a:solidFill>
                <a:latin typeface="Times New Roman"/>
                <a:cs typeface="Times New Roman"/>
              </a:rPr>
              <a:t>preferences,</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enabling</a:t>
            </a:r>
            <a:r>
              <a:rPr sz="3300" spc="30" dirty="0">
                <a:solidFill>
                  <a:schemeClr val="tx1"/>
                </a:solidFill>
                <a:latin typeface="Times New Roman"/>
                <a:cs typeface="Times New Roman"/>
              </a:rPr>
              <a:t> </a:t>
            </a:r>
            <a:r>
              <a:rPr sz="3300" spc="110" dirty="0">
                <a:solidFill>
                  <a:schemeClr val="tx1"/>
                </a:solidFill>
                <a:latin typeface="Times New Roman"/>
                <a:cs typeface="Times New Roman"/>
              </a:rPr>
              <a:t>better</a:t>
            </a:r>
            <a:r>
              <a:rPr sz="3300" spc="30" dirty="0">
                <a:solidFill>
                  <a:schemeClr val="tx1"/>
                </a:solidFill>
                <a:latin typeface="Times New Roman"/>
                <a:cs typeface="Times New Roman"/>
              </a:rPr>
              <a:t> </a:t>
            </a:r>
            <a:r>
              <a:rPr sz="3300" spc="90" dirty="0">
                <a:solidFill>
                  <a:schemeClr val="tx1"/>
                </a:solidFill>
                <a:latin typeface="Times New Roman"/>
                <a:cs typeface="Times New Roman"/>
              </a:rPr>
              <a:t>inventory</a:t>
            </a:r>
            <a:r>
              <a:rPr sz="3300" spc="30" dirty="0">
                <a:solidFill>
                  <a:schemeClr val="tx1"/>
                </a:solidFill>
                <a:latin typeface="Times New Roman"/>
                <a:cs typeface="Times New Roman"/>
              </a:rPr>
              <a:t> </a:t>
            </a:r>
            <a:r>
              <a:rPr sz="3300" spc="114" dirty="0">
                <a:solidFill>
                  <a:schemeClr val="tx1"/>
                </a:solidFill>
                <a:latin typeface="Times New Roman"/>
                <a:cs typeface="Times New Roman"/>
              </a:rPr>
              <a:t>management</a:t>
            </a:r>
            <a:r>
              <a:rPr sz="3300" spc="3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30" dirty="0">
                <a:solidFill>
                  <a:schemeClr val="tx1"/>
                </a:solidFill>
                <a:latin typeface="Times New Roman"/>
                <a:cs typeface="Times New Roman"/>
              </a:rPr>
              <a:t> </a:t>
            </a:r>
            <a:r>
              <a:rPr sz="3300" spc="120" dirty="0">
                <a:solidFill>
                  <a:schemeClr val="tx1"/>
                </a:solidFill>
                <a:latin typeface="Times New Roman"/>
                <a:cs typeface="Times New Roman"/>
              </a:rPr>
              <a:t>more</a:t>
            </a:r>
            <a:r>
              <a:rPr sz="3300" spc="30" dirty="0">
                <a:solidFill>
                  <a:schemeClr val="tx1"/>
                </a:solidFill>
                <a:latin typeface="Times New Roman"/>
                <a:cs typeface="Times New Roman"/>
              </a:rPr>
              <a:t> </a:t>
            </a:r>
            <a:r>
              <a:rPr sz="3300" dirty="0">
                <a:solidFill>
                  <a:schemeClr val="tx1"/>
                </a:solidFill>
                <a:latin typeface="Times New Roman"/>
                <a:cs typeface="Times New Roman"/>
              </a:rPr>
              <a:t>effective</a:t>
            </a:r>
            <a:r>
              <a:rPr sz="3300" spc="30" dirty="0">
                <a:solidFill>
                  <a:schemeClr val="tx1"/>
                </a:solidFill>
                <a:latin typeface="Times New Roman"/>
                <a:cs typeface="Times New Roman"/>
              </a:rPr>
              <a:t> </a:t>
            </a:r>
            <a:r>
              <a:rPr sz="3300" spc="110" dirty="0">
                <a:solidFill>
                  <a:schemeClr val="tx1"/>
                </a:solidFill>
                <a:latin typeface="Times New Roman"/>
                <a:cs typeface="Times New Roman"/>
              </a:rPr>
              <a:t>marketing</a:t>
            </a:r>
            <a:r>
              <a:rPr sz="3300" spc="30" dirty="0">
                <a:solidFill>
                  <a:schemeClr val="tx1"/>
                </a:solidFill>
                <a:latin typeface="Times New Roman"/>
                <a:cs typeface="Times New Roman"/>
              </a:rPr>
              <a:t> </a:t>
            </a:r>
            <a:r>
              <a:rPr sz="3300" spc="50" dirty="0">
                <a:solidFill>
                  <a:schemeClr val="tx1"/>
                </a:solidFill>
                <a:latin typeface="Times New Roman"/>
                <a:cs typeface="Times New Roman"/>
              </a:rPr>
              <a:t>strategies.</a:t>
            </a:r>
            <a:endParaRPr sz="3300" dirty="0">
              <a:solidFill>
                <a:schemeClr val="tx1"/>
              </a:solidFill>
              <a:latin typeface="Times New Roman"/>
              <a:cs typeface="Times New Roman"/>
            </a:endParaRPr>
          </a:p>
          <a:p>
            <a:pPr>
              <a:lnSpc>
                <a:spcPct val="100000"/>
              </a:lnSpc>
              <a:spcBef>
                <a:spcPts val="630"/>
              </a:spcBef>
            </a:pPr>
            <a:endParaRPr sz="3300" dirty="0">
              <a:solidFill>
                <a:schemeClr val="tx1"/>
              </a:solidFill>
              <a:latin typeface="Times New Roman"/>
              <a:cs typeface="Times New Roman"/>
            </a:endParaRPr>
          </a:p>
          <a:p>
            <a:pPr marL="12700" marR="5080">
              <a:lnSpc>
                <a:spcPts val="3750"/>
              </a:lnSpc>
            </a:pPr>
            <a:r>
              <a:rPr sz="3300" spc="145" dirty="0">
                <a:solidFill>
                  <a:schemeClr val="tx1"/>
                </a:solidFill>
                <a:latin typeface="Times New Roman"/>
                <a:cs typeface="Times New Roman"/>
              </a:rPr>
              <a:t>Furthermore,</a:t>
            </a:r>
            <a:r>
              <a:rPr sz="3300" spc="20" dirty="0">
                <a:solidFill>
                  <a:schemeClr val="tx1"/>
                </a:solidFill>
                <a:latin typeface="Times New Roman"/>
                <a:cs typeface="Times New Roman"/>
              </a:rPr>
              <a:t> </a:t>
            </a:r>
            <a:r>
              <a:rPr sz="3300" spc="114" dirty="0">
                <a:solidFill>
                  <a:schemeClr val="tx1"/>
                </a:solidFill>
                <a:latin typeface="Times New Roman"/>
                <a:cs typeface="Times New Roman"/>
              </a:rPr>
              <a:t>the</a:t>
            </a:r>
            <a:r>
              <a:rPr sz="3300" spc="20" dirty="0">
                <a:solidFill>
                  <a:schemeClr val="tx1"/>
                </a:solidFill>
                <a:latin typeface="Times New Roman"/>
                <a:cs typeface="Times New Roman"/>
              </a:rPr>
              <a:t> </a:t>
            </a:r>
            <a:r>
              <a:rPr sz="3300" spc="90" dirty="0">
                <a:solidFill>
                  <a:schemeClr val="tx1"/>
                </a:solidFill>
                <a:latin typeface="Times New Roman"/>
                <a:cs typeface="Times New Roman"/>
              </a:rPr>
              <a:t>project</a:t>
            </a:r>
            <a:r>
              <a:rPr sz="3300" spc="20" dirty="0">
                <a:solidFill>
                  <a:schemeClr val="tx1"/>
                </a:solidFill>
                <a:latin typeface="Times New Roman"/>
                <a:cs typeface="Times New Roman"/>
              </a:rPr>
              <a:t> </a:t>
            </a:r>
            <a:r>
              <a:rPr sz="3300" spc="125" dirty="0">
                <a:solidFill>
                  <a:schemeClr val="tx1"/>
                </a:solidFill>
                <a:latin typeface="Times New Roman"/>
                <a:cs typeface="Times New Roman"/>
              </a:rPr>
              <a:t>demonstrated</a:t>
            </a:r>
            <a:r>
              <a:rPr sz="3300" spc="20" dirty="0">
                <a:solidFill>
                  <a:schemeClr val="tx1"/>
                </a:solidFill>
                <a:latin typeface="Times New Roman"/>
                <a:cs typeface="Times New Roman"/>
              </a:rPr>
              <a:t> </a:t>
            </a:r>
            <a:r>
              <a:rPr sz="3300" spc="114" dirty="0">
                <a:solidFill>
                  <a:schemeClr val="tx1"/>
                </a:solidFill>
                <a:latin typeface="Times New Roman"/>
                <a:cs typeface="Times New Roman"/>
              </a:rPr>
              <a:t>the</a:t>
            </a:r>
            <a:r>
              <a:rPr sz="3300" spc="25" dirty="0">
                <a:solidFill>
                  <a:schemeClr val="tx1"/>
                </a:solidFill>
                <a:latin typeface="Times New Roman"/>
                <a:cs typeface="Times New Roman"/>
              </a:rPr>
              <a:t> </a:t>
            </a:r>
            <a:r>
              <a:rPr sz="3300" spc="114" dirty="0">
                <a:solidFill>
                  <a:schemeClr val="tx1"/>
                </a:solidFill>
                <a:latin typeface="Times New Roman"/>
                <a:cs typeface="Times New Roman"/>
              </a:rPr>
              <a:t>importance</a:t>
            </a:r>
            <a:r>
              <a:rPr sz="3300" spc="20" dirty="0">
                <a:solidFill>
                  <a:schemeClr val="tx1"/>
                </a:solidFill>
                <a:latin typeface="Times New Roman"/>
                <a:cs typeface="Times New Roman"/>
              </a:rPr>
              <a:t> </a:t>
            </a:r>
            <a:r>
              <a:rPr sz="3300" spc="85" dirty="0">
                <a:solidFill>
                  <a:schemeClr val="tx1"/>
                </a:solidFill>
                <a:latin typeface="Times New Roman"/>
                <a:cs typeface="Times New Roman"/>
              </a:rPr>
              <a:t>of</a:t>
            </a:r>
            <a:r>
              <a:rPr sz="3300" spc="20" dirty="0">
                <a:solidFill>
                  <a:schemeClr val="tx1"/>
                </a:solidFill>
                <a:latin typeface="Times New Roman"/>
                <a:cs typeface="Times New Roman"/>
              </a:rPr>
              <a:t> </a:t>
            </a:r>
            <a:r>
              <a:rPr sz="3300" spc="110" dirty="0">
                <a:solidFill>
                  <a:schemeClr val="tx1"/>
                </a:solidFill>
                <a:latin typeface="Times New Roman"/>
                <a:cs typeface="Times New Roman"/>
              </a:rPr>
              <a:t>SQL</a:t>
            </a:r>
            <a:r>
              <a:rPr sz="3300" spc="20" dirty="0">
                <a:solidFill>
                  <a:schemeClr val="tx1"/>
                </a:solidFill>
                <a:latin typeface="Times New Roman"/>
                <a:cs typeface="Times New Roman"/>
              </a:rPr>
              <a:t> </a:t>
            </a:r>
            <a:r>
              <a:rPr sz="3300" spc="75" dirty="0">
                <a:solidFill>
                  <a:schemeClr val="tx1"/>
                </a:solidFill>
                <a:latin typeface="Times New Roman"/>
                <a:cs typeface="Times New Roman"/>
              </a:rPr>
              <a:t>in</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extracting</a:t>
            </a:r>
            <a:r>
              <a:rPr sz="3300" spc="2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20" dirty="0">
                <a:solidFill>
                  <a:schemeClr val="tx1"/>
                </a:solidFill>
                <a:latin typeface="Times New Roman"/>
                <a:cs typeface="Times New Roman"/>
              </a:rPr>
              <a:t> </a:t>
            </a:r>
            <a:r>
              <a:rPr sz="3300" spc="100" dirty="0">
                <a:solidFill>
                  <a:schemeClr val="tx1"/>
                </a:solidFill>
                <a:latin typeface="Times New Roman"/>
                <a:cs typeface="Times New Roman"/>
              </a:rPr>
              <a:t>transforming </a:t>
            </a:r>
            <a:r>
              <a:rPr sz="3300" spc="180" dirty="0">
                <a:solidFill>
                  <a:schemeClr val="tx1"/>
                </a:solidFill>
                <a:latin typeface="Times New Roman"/>
                <a:cs typeface="Times New Roman"/>
              </a:rPr>
              <a:t>data</a:t>
            </a:r>
            <a:r>
              <a:rPr sz="3300" spc="20" dirty="0">
                <a:solidFill>
                  <a:schemeClr val="tx1"/>
                </a:solidFill>
                <a:latin typeface="Times New Roman"/>
                <a:cs typeface="Times New Roman"/>
              </a:rPr>
              <a:t> </a:t>
            </a:r>
            <a:r>
              <a:rPr sz="3300" spc="180" dirty="0">
                <a:solidFill>
                  <a:schemeClr val="tx1"/>
                </a:solidFill>
                <a:latin typeface="Times New Roman"/>
                <a:cs typeface="Times New Roman"/>
              </a:rPr>
              <a:t>to</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generate</a:t>
            </a:r>
            <a:r>
              <a:rPr sz="3300" spc="20" dirty="0">
                <a:solidFill>
                  <a:schemeClr val="tx1"/>
                </a:solidFill>
                <a:latin typeface="Times New Roman"/>
                <a:cs typeface="Times New Roman"/>
              </a:rPr>
              <a:t> </a:t>
            </a:r>
            <a:r>
              <a:rPr sz="3300" spc="75" dirty="0">
                <a:solidFill>
                  <a:schemeClr val="tx1"/>
                </a:solidFill>
                <a:latin typeface="Times New Roman"/>
                <a:cs typeface="Times New Roman"/>
              </a:rPr>
              <a:t>meaningful</a:t>
            </a:r>
            <a:r>
              <a:rPr sz="3300" spc="25" dirty="0">
                <a:solidFill>
                  <a:schemeClr val="tx1"/>
                </a:solidFill>
                <a:latin typeface="Times New Roman"/>
                <a:cs typeface="Times New Roman"/>
              </a:rPr>
              <a:t> </a:t>
            </a:r>
            <a:r>
              <a:rPr sz="3300" spc="50" dirty="0">
                <a:solidFill>
                  <a:schemeClr val="tx1"/>
                </a:solidFill>
                <a:latin typeface="Times New Roman"/>
                <a:cs typeface="Times New Roman"/>
              </a:rPr>
              <a:t>business</a:t>
            </a:r>
            <a:r>
              <a:rPr sz="3300" spc="20" dirty="0">
                <a:solidFill>
                  <a:schemeClr val="tx1"/>
                </a:solidFill>
                <a:latin typeface="Times New Roman"/>
                <a:cs typeface="Times New Roman"/>
              </a:rPr>
              <a:t> </a:t>
            </a:r>
            <a:r>
              <a:rPr sz="3300" spc="55" dirty="0">
                <a:solidFill>
                  <a:schemeClr val="tx1"/>
                </a:solidFill>
                <a:latin typeface="Times New Roman"/>
                <a:cs typeface="Times New Roman"/>
              </a:rPr>
              <a:t>insights.</a:t>
            </a:r>
            <a:r>
              <a:rPr sz="3300" spc="25" dirty="0">
                <a:solidFill>
                  <a:schemeClr val="tx1"/>
                </a:solidFill>
                <a:latin typeface="Times New Roman"/>
                <a:cs typeface="Times New Roman"/>
              </a:rPr>
              <a:t> </a:t>
            </a:r>
            <a:r>
              <a:rPr sz="3300" spc="114" dirty="0">
                <a:solidFill>
                  <a:schemeClr val="tx1"/>
                </a:solidFill>
                <a:latin typeface="Times New Roman"/>
                <a:cs typeface="Times New Roman"/>
              </a:rPr>
              <a:t>The</a:t>
            </a:r>
            <a:r>
              <a:rPr sz="3300" spc="20" dirty="0">
                <a:solidFill>
                  <a:schemeClr val="tx1"/>
                </a:solidFill>
                <a:latin typeface="Times New Roman"/>
                <a:cs typeface="Times New Roman"/>
              </a:rPr>
              <a:t> </a:t>
            </a:r>
            <a:r>
              <a:rPr sz="3300" spc="150" dirty="0">
                <a:solidFill>
                  <a:schemeClr val="tx1"/>
                </a:solidFill>
                <a:latin typeface="Times New Roman"/>
                <a:cs typeface="Times New Roman"/>
              </a:rPr>
              <a:t>approach</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used</a:t>
            </a:r>
            <a:r>
              <a:rPr sz="3300" spc="20" dirty="0">
                <a:solidFill>
                  <a:schemeClr val="tx1"/>
                </a:solidFill>
                <a:latin typeface="Times New Roman"/>
                <a:cs typeface="Times New Roman"/>
              </a:rPr>
              <a:t> </a:t>
            </a:r>
            <a:r>
              <a:rPr sz="3300" spc="75" dirty="0">
                <a:solidFill>
                  <a:schemeClr val="tx1"/>
                </a:solidFill>
                <a:latin typeface="Times New Roman"/>
                <a:cs typeface="Times New Roman"/>
              </a:rPr>
              <a:t>in</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this</a:t>
            </a:r>
            <a:r>
              <a:rPr sz="3300" spc="20" dirty="0">
                <a:solidFill>
                  <a:schemeClr val="tx1"/>
                </a:solidFill>
                <a:latin typeface="Times New Roman"/>
                <a:cs typeface="Times New Roman"/>
              </a:rPr>
              <a:t> </a:t>
            </a:r>
            <a:r>
              <a:rPr sz="3300" spc="90" dirty="0">
                <a:solidFill>
                  <a:schemeClr val="tx1"/>
                </a:solidFill>
                <a:latin typeface="Times New Roman"/>
                <a:cs typeface="Times New Roman"/>
              </a:rPr>
              <a:t>project</a:t>
            </a:r>
            <a:r>
              <a:rPr sz="3300" spc="25" dirty="0">
                <a:solidFill>
                  <a:schemeClr val="tx1"/>
                </a:solidFill>
                <a:latin typeface="Times New Roman"/>
                <a:cs typeface="Times New Roman"/>
              </a:rPr>
              <a:t> </a:t>
            </a:r>
            <a:r>
              <a:rPr sz="3300" spc="114" dirty="0">
                <a:solidFill>
                  <a:schemeClr val="tx1"/>
                </a:solidFill>
                <a:latin typeface="Times New Roman"/>
                <a:cs typeface="Times New Roman"/>
              </a:rPr>
              <a:t>can</a:t>
            </a:r>
            <a:r>
              <a:rPr sz="3300" spc="20" dirty="0">
                <a:solidFill>
                  <a:schemeClr val="tx1"/>
                </a:solidFill>
                <a:latin typeface="Times New Roman"/>
                <a:cs typeface="Times New Roman"/>
              </a:rPr>
              <a:t> </a:t>
            </a:r>
            <a:r>
              <a:rPr sz="3300" spc="80" dirty="0">
                <a:solidFill>
                  <a:schemeClr val="tx1"/>
                </a:solidFill>
                <a:latin typeface="Times New Roman"/>
                <a:cs typeface="Times New Roman"/>
              </a:rPr>
              <a:t>be</a:t>
            </a:r>
            <a:r>
              <a:rPr sz="3300" spc="25" dirty="0">
                <a:solidFill>
                  <a:schemeClr val="tx1"/>
                </a:solidFill>
                <a:latin typeface="Times New Roman"/>
                <a:cs typeface="Times New Roman"/>
              </a:rPr>
              <a:t> </a:t>
            </a:r>
            <a:r>
              <a:rPr sz="3300" spc="70" dirty="0">
                <a:solidFill>
                  <a:schemeClr val="tx1"/>
                </a:solidFill>
                <a:latin typeface="Times New Roman"/>
                <a:cs typeface="Times New Roman"/>
              </a:rPr>
              <a:t>extended </a:t>
            </a:r>
            <a:r>
              <a:rPr sz="3300" spc="180" dirty="0">
                <a:solidFill>
                  <a:schemeClr val="tx1"/>
                </a:solidFill>
                <a:latin typeface="Times New Roman"/>
                <a:cs typeface="Times New Roman"/>
              </a:rPr>
              <a:t>to</a:t>
            </a:r>
            <a:r>
              <a:rPr sz="3300" spc="25" dirty="0">
                <a:solidFill>
                  <a:schemeClr val="tx1"/>
                </a:solidFill>
                <a:latin typeface="Times New Roman"/>
                <a:cs typeface="Times New Roman"/>
              </a:rPr>
              <a:t> </a:t>
            </a:r>
            <a:r>
              <a:rPr sz="3300" spc="55" dirty="0">
                <a:solidFill>
                  <a:schemeClr val="tx1"/>
                </a:solidFill>
                <a:latin typeface="Times New Roman"/>
                <a:cs typeface="Times New Roman"/>
              </a:rPr>
              <a:t>identify</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seasonal</a:t>
            </a:r>
            <a:r>
              <a:rPr sz="3300" spc="25" dirty="0">
                <a:solidFill>
                  <a:schemeClr val="tx1"/>
                </a:solidFill>
                <a:latin typeface="Times New Roman"/>
                <a:cs typeface="Times New Roman"/>
              </a:rPr>
              <a:t> </a:t>
            </a:r>
            <a:r>
              <a:rPr sz="3300" dirty="0">
                <a:solidFill>
                  <a:schemeClr val="tx1"/>
                </a:solidFill>
                <a:latin typeface="Times New Roman"/>
                <a:cs typeface="Times New Roman"/>
              </a:rPr>
              <a:t>sales</a:t>
            </a:r>
            <a:r>
              <a:rPr sz="3300" spc="30" dirty="0">
                <a:solidFill>
                  <a:schemeClr val="tx1"/>
                </a:solidFill>
                <a:latin typeface="Times New Roman"/>
                <a:cs typeface="Times New Roman"/>
              </a:rPr>
              <a:t> </a:t>
            </a:r>
            <a:r>
              <a:rPr sz="3300" spc="105" dirty="0">
                <a:solidFill>
                  <a:schemeClr val="tx1"/>
                </a:solidFill>
                <a:latin typeface="Times New Roman"/>
                <a:cs typeface="Times New Roman"/>
              </a:rPr>
              <a:t>trends,</a:t>
            </a:r>
            <a:r>
              <a:rPr sz="3300" spc="25" dirty="0">
                <a:solidFill>
                  <a:schemeClr val="tx1"/>
                </a:solidFill>
                <a:latin typeface="Times New Roman"/>
                <a:cs typeface="Times New Roman"/>
              </a:rPr>
              <a:t> </a:t>
            </a:r>
            <a:r>
              <a:rPr sz="3300" spc="75" dirty="0">
                <a:solidFill>
                  <a:schemeClr val="tx1"/>
                </a:solidFill>
                <a:latin typeface="Times New Roman"/>
                <a:cs typeface="Times New Roman"/>
              </a:rPr>
              <a:t>optimize</a:t>
            </a:r>
            <a:r>
              <a:rPr sz="3300" spc="25" dirty="0">
                <a:solidFill>
                  <a:schemeClr val="tx1"/>
                </a:solidFill>
                <a:latin typeface="Times New Roman"/>
                <a:cs typeface="Times New Roman"/>
              </a:rPr>
              <a:t> </a:t>
            </a:r>
            <a:r>
              <a:rPr sz="3300" spc="65" dirty="0">
                <a:solidFill>
                  <a:schemeClr val="tx1"/>
                </a:solidFill>
                <a:latin typeface="Times New Roman"/>
                <a:cs typeface="Times New Roman"/>
              </a:rPr>
              <a:t>pricing</a:t>
            </a:r>
            <a:r>
              <a:rPr sz="3300" spc="25" dirty="0">
                <a:solidFill>
                  <a:schemeClr val="tx1"/>
                </a:solidFill>
                <a:latin typeface="Times New Roman"/>
                <a:cs typeface="Times New Roman"/>
              </a:rPr>
              <a:t> </a:t>
            </a:r>
            <a:r>
              <a:rPr sz="3300" spc="60" dirty="0">
                <a:solidFill>
                  <a:schemeClr val="tx1"/>
                </a:solidFill>
                <a:latin typeface="Times New Roman"/>
                <a:cs typeface="Times New Roman"/>
              </a:rPr>
              <a:t>strategies,</a:t>
            </a:r>
            <a:r>
              <a:rPr sz="3300" spc="3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25" dirty="0">
                <a:solidFill>
                  <a:schemeClr val="tx1"/>
                </a:solidFill>
                <a:latin typeface="Times New Roman"/>
                <a:cs typeface="Times New Roman"/>
              </a:rPr>
              <a:t> </a:t>
            </a:r>
            <a:r>
              <a:rPr sz="3300" spc="80" dirty="0">
                <a:solidFill>
                  <a:schemeClr val="tx1"/>
                </a:solidFill>
                <a:latin typeface="Times New Roman"/>
                <a:cs typeface="Times New Roman"/>
              </a:rPr>
              <a:t>forecast</a:t>
            </a:r>
            <a:r>
              <a:rPr sz="3300" spc="25" dirty="0">
                <a:solidFill>
                  <a:schemeClr val="tx1"/>
                </a:solidFill>
                <a:latin typeface="Times New Roman"/>
                <a:cs typeface="Times New Roman"/>
              </a:rPr>
              <a:t> </a:t>
            </a:r>
            <a:r>
              <a:rPr sz="3300" spc="114" dirty="0">
                <a:solidFill>
                  <a:schemeClr val="tx1"/>
                </a:solidFill>
                <a:latin typeface="Times New Roman"/>
                <a:cs typeface="Times New Roman"/>
              </a:rPr>
              <a:t>future</a:t>
            </a:r>
            <a:r>
              <a:rPr sz="3300" spc="25" dirty="0">
                <a:solidFill>
                  <a:schemeClr val="tx1"/>
                </a:solidFill>
                <a:latin typeface="Times New Roman"/>
                <a:cs typeface="Times New Roman"/>
              </a:rPr>
              <a:t> </a:t>
            </a:r>
            <a:r>
              <a:rPr sz="3300" spc="130" dirty="0">
                <a:solidFill>
                  <a:schemeClr val="tx1"/>
                </a:solidFill>
                <a:latin typeface="Times New Roman"/>
                <a:cs typeface="Times New Roman"/>
              </a:rPr>
              <a:t>demand.</a:t>
            </a:r>
            <a:r>
              <a:rPr sz="3300" spc="30" dirty="0">
                <a:solidFill>
                  <a:schemeClr val="tx1"/>
                </a:solidFill>
                <a:latin typeface="Times New Roman"/>
                <a:cs typeface="Times New Roman"/>
              </a:rPr>
              <a:t> </a:t>
            </a:r>
            <a:r>
              <a:rPr sz="3300" spc="100" dirty="0">
                <a:solidFill>
                  <a:schemeClr val="tx1"/>
                </a:solidFill>
                <a:latin typeface="Times New Roman"/>
                <a:cs typeface="Times New Roman"/>
              </a:rPr>
              <a:t>With </a:t>
            </a:r>
            <a:r>
              <a:rPr sz="3300" spc="105" dirty="0">
                <a:solidFill>
                  <a:schemeClr val="tx1"/>
                </a:solidFill>
                <a:latin typeface="Times New Roman"/>
                <a:cs typeface="Times New Roman"/>
              </a:rPr>
              <a:t>advanced</a:t>
            </a:r>
            <a:r>
              <a:rPr sz="3300" spc="30" dirty="0">
                <a:solidFill>
                  <a:schemeClr val="tx1"/>
                </a:solidFill>
                <a:latin typeface="Times New Roman"/>
                <a:cs typeface="Times New Roman"/>
              </a:rPr>
              <a:t> </a:t>
            </a:r>
            <a:r>
              <a:rPr sz="3300" spc="65" dirty="0">
                <a:solidFill>
                  <a:schemeClr val="tx1"/>
                </a:solidFill>
                <a:latin typeface="Times New Roman"/>
                <a:cs typeface="Times New Roman"/>
              </a:rPr>
              <a:t>visualizations</a:t>
            </a:r>
            <a:r>
              <a:rPr sz="3300" spc="30" dirty="0">
                <a:solidFill>
                  <a:schemeClr val="tx1"/>
                </a:solidFill>
                <a:latin typeface="Times New Roman"/>
                <a:cs typeface="Times New Roman"/>
              </a:rPr>
              <a:t> </a:t>
            </a:r>
            <a:r>
              <a:rPr sz="3300" spc="180" dirty="0">
                <a:solidFill>
                  <a:schemeClr val="tx1"/>
                </a:solidFill>
                <a:latin typeface="Times New Roman"/>
                <a:cs typeface="Times New Roman"/>
              </a:rPr>
              <a:t>and</a:t>
            </a:r>
            <a:r>
              <a:rPr sz="3300" spc="30" dirty="0">
                <a:solidFill>
                  <a:schemeClr val="tx1"/>
                </a:solidFill>
                <a:latin typeface="Times New Roman"/>
                <a:cs typeface="Times New Roman"/>
              </a:rPr>
              <a:t> </a:t>
            </a:r>
            <a:r>
              <a:rPr sz="3300" spc="75" dirty="0">
                <a:solidFill>
                  <a:schemeClr val="tx1"/>
                </a:solidFill>
                <a:latin typeface="Times New Roman"/>
                <a:cs typeface="Times New Roman"/>
              </a:rPr>
              <a:t>deeper</a:t>
            </a:r>
            <a:r>
              <a:rPr sz="3300" spc="30" dirty="0">
                <a:solidFill>
                  <a:schemeClr val="tx1"/>
                </a:solidFill>
                <a:latin typeface="Times New Roman"/>
                <a:cs typeface="Times New Roman"/>
              </a:rPr>
              <a:t> </a:t>
            </a:r>
            <a:r>
              <a:rPr sz="3300" spc="100" dirty="0">
                <a:solidFill>
                  <a:schemeClr val="tx1"/>
                </a:solidFill>
                <a:latin typeface="Times New Roman"/>
                <a:cs typeface="Times New Roman"/>
              </a:rPr>
              <a:t>customer</a:t>
            </a:r>
            <a:r>
              <a:rPr sz="3300" spc="30" dirty="0">
                <a:solidFill>
                  <a:schemeClr val="tx1"/>
                </a:solidFill>
                <a:latin typeface="Times New Roman"/>
                <a:cs typeface="Times New Roman"/>
              </a:rPr>
              <a:t> </a:t>
            </a:r>
            <a:r>
              <a:rPr sz="3300" spc="90" dirty="0">
                <a:solidFill>
                  <a:schemeClr val="tx1"/>
                </a:solidFill>
                <a:latin typeface="Times New Roman"/>
                <a:cs typeface="Times New Roman"/>
              </a:rPr>
              <a:t>segmentation,</a:t>
            </a:r>
            <a:r>
              <a:rPr sz="3300" spc="30" dirty="0">
                <a:solidFill>
                  <a:schemeClr val="tx1"/>
                </a:solidFill>
                <a:latin typeface="Times New Roman"/>
                <a:cs typeface="Times New Roman"/>
              </a:rPr>
              <a:t> </a:t>
            </a:r>
            <a:r>
              <a:rPr sz="3300" spc="80" dirty="0">
                <a:solidFill>
                  <a:schemeClr val="tx1"/>
                </a:solidFill>
                <a:latin typeface="Times New Roman"/>
                <a:cs typeface="Times New Roman"/>
              </a:rPr>
              <a:t>this</a:t>
            </a:r>
            <a:r>
              <a:rPr sz="3300" spc="30" dirty="0">
                <a:solidFill>
                  <a:schemeClr val="tx1"/>
                </a:solidFill>
                <a:latin typeface="Times New Roman"/>
                <a:cs typeface="Times New Roman"/>
              </a:rPr>
              <a:t> </a:t>
            </a:r>
            <a:r>
              <a:rPr sz="3300" spc="55" dirty="0">
                <a:solidFill>
                  <a:schemeClr val="tx1"/>
                </a:solidFill>
                <a:latin typeface="Times New Roman"/>
                <a:cs typeface="Times New Roman"/>
              </a:rPr>
              <a:t>analysis</a:t>
            </a:r>
            <a:r>
              <a:rPr sz="3300" spc="30" dirty="0">
                <a:solidFill>
                  <a:schemeClr val="tx1"/>
                </a:solidFill>
                <a:latin typeface="Times New Roman"/>
                <a:cs typeface="Times New Roman"/>
              </a:rPr>
              <a:t> </a:t>
            </a:r>
            <a:r>
              <a:rPr sz="3300" spc="114" dirty="0">
                <a:solidFill>
                  <a:schemeClr val="tx1"/>
                </a:solidFill>
                <a:latin typeface="Times New Roman"/>
                <a:cs typeface="Times New Roman"/>
              </a:rPr>
              <a:t>can</a:t>
            </a:r>
            <a:r>
              <a:rPr sz="3300" spc="30" dirty="0">
                <a:solidFill>
                  <a:schemeClr val="tx1"/>
                </a:solidFill>
                <a:latin typeface="Times New Roman"/>
                <a:cs typeface="Times New Roman"/>
              </a:rPr>
              <a:t> </a:t>
            </a:r>
            <a:r>
              <a:rPr sz="3300" dirty="0">
                <a:solidFill>
                  <a:schemeClr val="tx1"/>
                </a:solidFill>
                <a:latin typeface="Times New Roman"/>
                <a:cs typeface="Times New Roman"/>
              </a:rPr>
              <a:t>evolve</a:t>
            </a:r>
            <a:r>
              <a:rPr sz="3300" spc="30" dirty="0">
                <a:solidFill>
                  <a:schemeClr val="tx1"/>
                </a:solidFill>
                <a:latin typeface="Times New Roman"/>
                <a:cs typeface="Times New Roman"/>
              </a:rPr>
              <a:t> </a:t>
            </a:r>
            <a:r>
              <a:rPr sz="3300" spc="130" dirty="0">
                <a:solidFill>
                  <a:schemeClr val="tx1"/>
                </a:solidFill>
                <a:latin typeface="Times New Roman"/>
                <a:cs typeface="Times New Roman"/>
              </a:rPr>
              <a:t>into</a:t>
            </a:r>
            <a:r>
              <a:rPr sz="3300" spc="30" dirty="0">
                <a:solidFill>
                  <a:schemeClr val="tx1"/>
                </a:solidFill>
                <a:latin typeface="Times New Roman"/>
                <a:cs typeface="Times New Roman"/>
              </a:rPr>
              <a:t> </a:t>
            </a:r>
            <a:r>
              <a:rPr sz="3300" spc="140" dirty="0">
                <a:solidFill>
                  <a:schemeClr val="tx1"/>
                </a:solidFill>
                <a:latin typeface="Times New Roman"/>
                <a:cs typeface="Times New Roman"/>
              </a:rPr>
              <a:t>a </a:t>
            </a:r>
            <a:r>
              <a:rPr sz="3300" spc="65" dirty="0">
                <a:solidFill>
                  <a:schemeClr val="tx1"/>
                </a:solidFill>
                <a:latin typeface="Times New Roman"/>
                <a:cs typeface="Times New Roman"/>
              </a:rPr>
              <a:t>comprehensive</a:t>
            </a:r>
            <a:r>
              <a:rPr sz="3300" spc="160" dirty="0">
                <a:solidFill>
                  <a:schemeClr val="tx1"/>
                </a:solidFill>
                <a:latin typeface="Times New Roman"/>
                <a:cs typeface="Times New Roman"/>
              </a:rPr>
              <a:t> </a:t>
            </a:r>
            <a:r>
              <a:rPr sz="3300" spc="50" dirty="0">
                <a:solidFill>
                  <a:schemeClr val="tx1"/>
                </a:solidFill>
                <a:latin typeface="Times New Roman"/>
                <a:cs typeface="Times New Roman"/>
              </a:rPr>
              <a:t>business</a:t>
            </a:r>
            <a:r>
              <a:rPr sz="3300" spc="160" dirty="0">
                <a:solidFill>
                  <a:schemeClr val="tx1"/>
                </a:solidFill>
                <a:latin typeface="Times New Roman"/>
                <a:cs typeface="Times New Roman"/>
              </a:rPr>
              <a:t> </a:t>
            </a:r>
            <a:r>
              <a:rPr sz="3300" dirty="0">
                <a:solidFill>
                  <a:schemeClr val="tx1"/>
                </a:solidFill>
                <a:latin typeface="Times New Roman"/>
                <a:cs typeface="Times New Roman"/>
              </a:rPr>
              <a:t>intelligence</a:t>
            </a:r>
            <a:r>
              <a:rPr sz="3300" spc="160" dirty="0">
                <a:solidFill>
                  <a:schemeClr val="tx1"/>
                </a:solidFill>
                <a:latin typeface="Times New Roman"/>
                <a:cs typeface="Times New Roman"/>
              </a:rPr>
              <a:t> </a:t>
            </a:r>
            <a:r>
              <a:rPr sz="3300" spc="90" dirty="0">
                <a:solidFill>
                  <a:schemeClr val="tx1"/>
                </a:solidFill>
                <a:latin typeface="Times New Roman"/>
                <a:cs typeface="Times New Roman"/>
              </a:rPr>
              <a:t>solution.</a:t>
            </a:r>
            <a:endParaRPr sz="3300" dirty="0">
              <a:solidFill>
                <a:schemeClr val="tx1"/>
              </a:solidFill>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31880" y="0"/>
            <a:ext cx="3856119" cy="3672953"/>
          </a:xfrm>
          <a:prstGeom prst="rect">
            <a:avLst/>
          </a:prstGeom>
        </p:spPr>
      </p:pic>
      <p:pic>
        <p:nvPicPr>
          <p:cNvPr id="3" name="object 3"/>
          <p:cNvPicPr/>
          <p:nvPr/>
        </p:nvPicPr>
        <p:blipFill>
          <a:blip r:embed="rId3" cstate="print"/>
          <a:stretch>
            <a:fillRect/>
          </a:stretch>
        </p:blipFill>
        <p:spPr>
          <a:xfrm>
            <a:off x="0" y="7380258"/>
            <a:ext cx="1868161" cy="2906741"/>
          </a:xfrm>
          <a:prstGeom prst="rect">
            <a:avLst/>
          </a:prstGeom>
        </p:spPr>
      </p:pic>
      <p:sp>
        <p:nvSpPr>
          <p:cNvPr id="5" name="object 5"/>
          <p:cNvSpPr txBox="1">
            <a:spLocks noGrp="1"/>
          </p:cNvSpPr>
          <p:nvPr>
            <p:ph type="title"/>
          </p:nvPr>
        </p:nvSpPr>
        <p:spPr>
          <a:xfrm>
            <a:off x="304800" y="419100"/>
            <a:ext cx="4989830" cy="1059815"/>
          </a:xfrm>
          <a:prstGeom prst="rect">
            <a:avLst/>
          </a:prstGeom>
        </p:spPr>
        <p:txBody>
          <a:bodyPr vert="horz" wrap="square" lIns="0" tIns="17145" rIns="0" bIns="0" rtlCol="0">
            <a:spAutoFit/>
          </a:bodyPr>
          <a:lstStyle/>
          <a:p>
            <a:pPr marL="12700">
              <a:lnSpc>
                <a:spcPct val="100000"/>
              </a:lnSpc>
              <a:spcBef>
                <a:spcPts val="135"/>
              </a:spcBef>
              <a:tabLst>
                <a:tab pos="2490470" algn="l"/>
              </a:tabLst>
            </a:pPr>
            <a:r>
              <a:rPr sz="6750" b="1" spc="-525" dirty="0">
                <a:solidFill>
                  <a:srgbClr val="C00000"/>
                </a:solidFill>
                <a:latin typeface="+mj-lt"/>
              </a:rPr>
              <a:t>INTRO</a:t>
            </a:r>
            <a:r>
              <a:rPr lang="en-US" sz="6750" b="1" spc="-525" dirty="0">
                <a:solidFill>
                  <a:srgbClr val="C00000"/>
                </a:solidFill>
                <a:latin typeface="+mj-lt"/>
              </a:rPr>
              <a:t>D</a:t>
            </a:r>
            <a:r>
              <a:rPr sz="6750" b="1" spc="-615" dirty="0">
                <a:solidFill>
                  <a:srgbClr val="C00000"/>
                </a:solidFill>
                <a:latin typeface="+mj-lt"/>
              </a:rPr>
              <a:t>UCTION</a:t>
            </a:r>
            <a:endParaRPr sz="6750" b="1" dirty="0">
              <a:solidFill>
                <a:srgbClr val="C00000"/>
              </a:solidFill>
              <a:latin typeface="+mj-lt"/>
            </a:endParaRPr>
          </a:p>
        </p:txBody>
      </p:sp>
      <p:sp>
        <p:nvSpPr>
          <p:cNvPr id="6" name="object 6"/>
          <p:cNvSpPr txBox="1">
            <a:spLocks noGrp="1"/>
          </p:cNvSpPr>
          <p:nvPr>
            <p:ph type="body" idx="1"/>
          </p:nvPr>
        </p:nvSpPr>
        <p:spPr>
          <a:xfrm>
            <a:off x="762000" y="1380494"/>
            <a:ext cx="16625344" cy="8335006"/>
          </a:xfrm>
          <a:prstGeom prst="rect">
            <a:avLst/>
          </a:prstGeom>
        </p:spPr>
        <p:txBody>
          <a:bodyPr vert="horz" wrap="square" lIns="0" tIns="403257" rIns="0" bIns="0" rtlCol="0">
            <a:spAutoFit/>
          </a:bodyPr>
          <a:lstStyle/>
          <a:p>
            <a:pPr marL="285750" indent="-285750" algn="just">
              <a:buFont typeface="Arial" panose="020B0604020202020204" pitchFamily="34" charset="0"/>
              <a:buChar char="•"/>
            </a:pPr>
            <a:r>
              <a:rPr lang="en-US" sz="3200" dirty="0">
                <a:solidFill>
                  <a:schemeClr val="tx1"/>
                </a:solidFill>
              </a:rPr>
              <a:t>Fast-food chains and the broader food industry thrive on data-driven decisions to keep customers happy and profits high. That's where sales analysis comes in—it's absolutely critical for understanding what customers want, where revenue is coming from, and how the business is really performing. </a:t>
            </a:r>
          </a:p>
          <a:p>
            <a:pPr algn="just"/>
            <a:endParaRPr lang="en-US" sz="3200" dirty="0">
              <a:solidFill>
                <a:schemeClr val="tx1"/>
              </a:solidFill>
            </a:endParaRPr>
          </a:p>
          <a:p>
            <a:pPr marL="285750" indent="-285750" algn="just">
              <a:buFont typeface="Arial" panose="020B0604020202020204" pitchFamily="34" charset="0"/>
              <a:buChar char="•"/>
            </a:pPr>
            <a:r>
              <a:rPr lang="en-US" sz="3200" dirty="0">
                <a:solidFill>
                  <a:schemeClr val="tx1"/>
                </a:solidFill>
              </a:rPr>
              <a:t>This project dives into pizza sales data, using SQL to unlock key insights. We'll explore everything from typical order patterns to which pizzas are fan favorites and how much each category contributes to the bottom line. </a:t>
            </a:r>
          </a:p>
          <a:p>
            <a:pPr algn="just"/>
            <a:endParaRPr lang="en-US" sz="3200" dirty="0">
              <a:solidFill>
                <a:schemeClr val="tx1"/>
              </a:solidFill>
            </a:endParaRPr>
          </a:p>
          <a:p>
            <a:pPr marL="285750" indent="-285750" algn="just">
              <a:buFont typeface="Arial" panose="020B0604020202020204" pitchFamily="34" charset="0"/>
              <a:buChar char="•"/>
            </a:pPr>
            <a:r>
              <a:rPr lang="en-US" sz="3200" dirty="0">
                <a:solidFill>
                  <a:schemeClr val="tx1"/>
                </a:solidFill>
              </a:rPr>
              <a:t>With SQL's robust querying power, we'll connect the dots between individual orders, different pizza types, and the overall sales figures. This will arm businesses with the knowledge to pinpoint their best sellers, fine-tune their inventory, and design marketing campaigns that truly hit the mark. </a:t>
            </a:r>
          </a:p>
          <a:p>
            <a:pPr marL="285750" indent="-285750" algn="just">
              <a:buFont typeface="Arial" panose="020B0604020202020204" pitchFamily="34" charset="0"/>
              <a:buChar char="•"/>
            </a:pPr>
            <a:endParaRPr lang="en-US" sz="3200" dirty="0">
              <a:solidFill>
                <a:schemeClr val="tx1"/>
              </a:solidFill>
            </a:endParaRPr>
          </a:p>
          <a:p>
            <a:pPr marL="285750" indent="-285750" algn="just">
              <a:buFont typeface="Arial" panose="020B0604020202020204" pitchFamily="34" charset="0"/>
              <a:buChar char="•"/>
            </a:pPr>
            <a:r>
              <a:rPr lang="en-US" sz="3200" dirty="0">
                <a:solidFill>
                  <a:schemeClr val="tx1"/>
                </a:solidFill>
              </a:rPr>
              <a:t>My goal is to convert raw sales numbers into actionable intelligence that propels informed choices and drives business for</a:t>
            </a:r>
          </a:p>
          <a:p>
            <a:pPr marL="12700" marR="5080">
              <a:lnSpc>
                <a:spcPct val="117200"/>
              </a:lnSpc>
              <a:spcBef>
                <a:spcPts val="95"/>
              </a:spcBef>
            </a:pPr>
            <a:endParaRPr sz="32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31880" y="0"/>
            <a:ext cx="3856119" cy="3672953"/>
          </a:xfrm>
          <a:prstGeom prst="rect">
            <a:avLst/>
          </a:prstGeom>
        </p:spPr>
      </p:pic>
      <p:pic>
        <p:nvPicPr>
          <p:cNvPr id="3" name="object 3"/>
          <p:cNvPicPr/>
          <p:nvPr/>
        </p:nvPicPr>
        <p:blipFill>
          <a:blip r:embed="rId3" cstate="print"/>
          <a:stretch>
            <a:fillRect/>
          </a:stretch>
        </p:blipFill>
        <p:spPr>
          <a:xfrm>
            <a:off x="0" y="6745172"/>
            <a:ext cx="1868161" cy="3541827"/>
          </a:xfrm>
          <a:prstGeom prst="rect">
            <a:avLst/>
          </a:prstGeom>
        </p:spPr>
      </p:pic>
      <p:sp>
        <p:nvSpPr>
          <p:cNvPr id="4" name="object 4"/>
          <p:cNvSpPr txBox="1">
            <a:spLocks noGrp="1"/>
          </p:cNvSpPr>
          <p:nvPr>
            <p:ph type="title"/>
          </p:nvPr>
        </p:nvSpPr>
        <p:spPr>
          <a:xfrm>
            <a:off x="306074" y="595066"/>
            <a:ext cx="3956685" cy="1059815"/>
          </a:xfrm>
          <a:prstGeom prst="rect">
            <a:avLst/>
          </a:prstGeom>
        </p:spPr>
        <p:txBody>
          <a:bodyPr vert="horz" wrap="square" lIns="0" tIns="17145" rIns="0" bIns="0" rtlCol="0">
            <a:spAutoFit/>
          </a:bodyPr>
          <a:lstStyle/>
          <a:p>
            <a:pPr marL="12700">
              <a:lnSpc>
                <a:spcPct val="100000"/>
              </a:lnSpc>
              <a:spcBef>
                <a:spcPts val="135"/>
              </a:spcBef>
            </a:pPr>
            <a:r>
              <a:rPr sz="6750" spc="-605" dirty="0">
                <a:solidFill>
                  <a:srgbClr val="C00000"/>
                </a:solidFill>
              </a:rPr>
              <a:t>OBJECTIVE</a:t>
            </a:r>
            <a:endParaRPr sz="6750" dirty="0">
              <a:solidFill>
                <a:srgbClr val="C00000"/>
              </a:solidFill>
            </a:endParaRPr>
          </a:p>
        </p:txBody>
      </p:sp>
      <p:sp>
        <p:nvSpPr>
          <p:cNvPr id="5" name="object 5"/>
          <p:cNvSpPr txBox="1">
            <a:spLocks noGrp="1"/>
          </p:cNvSpPr>
          <p:nvPr>
            <p:ph type="body" idx="1"/>
          </p:nvPr>
        </p:nvSpPr>
        <p:spPr>
          <a:xfrm>
            <a:off x="291056" y="1911243"/>
            <a:ext cx="17113885" cy="6080704"/>
          </a:xfrm>
          <a:prstGeom prst="rect">
            <a:avLst/>
          </a:prstGeom>
        </p:spPr>
        <p:txBody>
          <a:bodyPr vert="horz" wrap="square" lIns="0" tIns="12065" rIns="0" bIns="0" rtlCol="0">
            <a:spAutoFit/>
          </a:bodyPr>
          <a:lstStyle/>
          <a:p>
            <a:pPr marL="12700" marR="5080">
              <a:lnSpc>
                <a:spcPct val="116900"/>
              </a:lnSpc>
              <a:spcBef>
                <a:spcPts val="95"/>
              </a:spcBef>
            </a:pPr>
            <a:r>
              <a:rPr lang="en-US" spc="75" dirty="0">
                <a:solidFill>
                  <a:schemeClr val="tx1">
                    <a:lumMod val="95000"/>
                    <a:lumOff val="5000"/>
                  </a:schemeClr>
                </a:solidFill>
              </a:rPr>
              <a:t>I designed and completed a Pizza Sales Analysis project using SQL to provide crucial business insights and inform strategic decisions. My analysis involved complex SQL queries, utilizing multiple joins, aggregations, subqueries, and window functions, to extract detailed sales data. I calculated category-wise revenue contributions, total sales, and order frequencies, while also pinpointing top-selling pizza types and seasonal demand trends. I ensured data accuracy and optimized query performance for efficient analysis. The project culminated in a detailed report on revenue trends and customer preferences, offering valuable recommendations for inventory and marketing strategies.</a:t>
            </a:r>
          </a:p>
          <a:p>
            <a:pPr marL="12700" marR="5080">
              <a:lnSpc>
                <a:spcPct val="116900"/>
              </a:lnSpc>
              <a:spcBef>
                <a:spcPts val="95"/>
              </a:spcBef>
            </a:pPr>
            <a:endParaRPr b="1" spc="50" dirty="0">
              <a:solidFill>
                <a:schemeClr val="tx1">
                  <a:lumMod val="95000"/>
                  <a:lumOff val="5000"/>
                </a:schemeClr>
              </a:solidFill>
              <a:latin typeface="Times New Roman"/>
              <a:cs typeface="Times New Roman"/>
            </a:endParaRPr>
          </a:p>
          <a:p>
            <a:pPr marL="535305">
              <a:lnSpc>
                <a:spcPct val="100000"/>
              </a:lnSpc>
              <a:tabLst>
                <a:tab pos="2454275" algn="l"/>
              </a:tabLst>
            </a:pPr>
            <a:r>
              <a:rPr lang="en-US" sz="3550" b="1" spc="-10" dirty="0">
                <a:solidFill>
                  <a:schemeClr val="tx1">
                    <a:lumMod val="95000"/>
                    <a:lumOff val="5000"/>
                  </a:schemeClr>
                </a:solidFill>
                <a:latin typeface="Times New Roman"/>
                <a:cs typeface="Times New Roman"/>
              </a:rPr>
              <a:t>           	</a:t>
            </a:r>
            <a:r>
              <a:rPr sz="3550" b="1" spc="-10" dirty="0">
                <a:solidFill>
                  <a:schemeClr val="tx1">
                    <a:lumMod val="95000"/>
                    <a:lumOff val="5000"/>
                  </a:schemeClr>
                </a:solidFill>
                <a:latin typeface="Times New Roman"/>
                <a:cs typeface="Times New Roman"/>
              </a:rPr>
              <a:t>Software</a:t>
            </a:r>
            <a:r>
              <a:rPr lang="en-US" sz="3550" b="1" spc="-10" dirty="0">
                <a:solidFill>
                  <a:schemeClr val="tx1">
                    <a:lumMod val="95000"/>
                    <a:lumOff val="5000"/>
                  </a:schemeClr>
                </a:solidFill>
              </a:rPr>
              <a:t> </a:t>
            </a:r>
            <a:r>
              <a:rPr sz="3550" spc="-25" dirty="0">
                <a:solidFill>
                  <a:schemeClr val="tx1">
                    <a:lumMod val="95000"/>
                    <a:lumOff val="5000"/>
                  </a:schemeClr>
                </a:solidFill>
              </a:rPr>
              <a:t>-</a:t>
            </a:r>
            <a:r>
              <a:rPr lang="en-US" sz="3550" spc="-25" dirty="0">
                <a:solidFill>
                  <a:schemeClr val="tx1">
                    <a:lumMod val="95000"/>
                    <a:lumOff val="5000"/>
                  </a:schemeClr>
                </a:solidFill>
              </a:rPr>
              <a:t> </a:t>
            </a:r>
            <a:r>
              <a:rPr sz="3550" spc="160" dirty="0">
                <a:solidFill>
                  <a:schemeClr val="tx1">
                    <a:lumMod val="95000"/>
                    <a:lumOff val="5000"/>
                  </a:schemeClr>
                </a:solidFill>
              </a:rPr>
              <a:t>MYSQL</a:t>
            </a:r>
            <a:r>
              <a:rPr sz="3550" spc="15" dirty="0">
                <a:solidFill>
                  <a:schemeClr val="tx1">
                    <a:lumMod val="95000"/>
                    <a:lumOff val="5000"/>
                  </a:schemeClr>
                </a:solidFill>
              </a:rPr>
              <a:t> </a:t>
            </a:r>
            <a:r>
              <a:rPr sz="3550" spc="110" dirty="0">
                <a:solidFill>
                  <a:schemeClr val="tx1">
                    <a:lumMod val="95000"/>
                    <a:lumOff val="5000"/>
                  </a:schemeClr>
                </a:solidFill>
              </a:rPr>
              <a:t>Workbench</a:t>
            </a:r>
            <a:endParaRPr sz="3550" dirty="0">
              <a:solidFill>
                <a:schemeClr val="tx1">
                  <a:lumMod val="95000"/>
                  <a:lumOff val="5000"/>
                </a:schemeClr>
              </a:solidFill>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D53EC2-9CE2-47A1-2285-9CA905B57E0A}"/>
              </a:ext>
            </a:extLst>
          </p:cNvPr>
          <p:cNvPicPr>
            <a:picLocks noChangeAspect="1"/>
          </p:cNvPicPr>
          <p:nvPr/>
        </p:nvPicPr>
        <p:blipFill>
          <a:blip r:embed="rId2"/>
          <a:stretch>
            <a:fillRect/>
          </a:stretch>
        </p:blipFill>
        <p:spPr>
          <a:xfrm>
            <a:off x="5105400" y="386927"/>
            <a:ext cx="1286054" cy="600159"/>
          </a:xfrm>
          <a:prstGeom prst="rect">
            <a:avLst/>
          </a:prstGeom>
        </p:spPr>
      </p:pic>
      <p:sp>
        <p:nvSpPr>
          <p:cNvPr id="2" name="object 2"/>
          <p:cNvSpPr txBox="1">
            <a:spLocks noGrp="1"/>
          </p:cNvSpPr>
          <p:nvPr>
            <p:ph type="title"/>
          </p:nvPr>
        </p:nvSpPr>
        <p:spPr>
          <a:xfrm>
            <a:off x="5250161" y="266698"/>
            <a:ext cx="5602710" cy="840615"/>
          </a:xfrm>
          <a:prstGeom prst="rect">
            <a:avLst/>
          </a:prstGeom>
        </p:spPr>
        <p:txBody>
          <a:bodyPr vert="horz" wrap="square" lIns="0" tIns="17145" rIns="0" bIns="0" rtlCol="0">
            <a:spAutoFit/>
          </a:bodyPr>
          <a:lstStyle/>
          <a:p>
            <a:pPr marL="12700">
              <a:lnSpc>
                <a:spcPct val="100000"/>
              </a:lnSpc>
              <a:spcBef>
                <a:spcPts val="135"/>
              </a:spcBef>
            </a:pPr>
            <a:r>
              <a:rPr lang="en-US" sz="5350" spc="-335" dirty="0">
                <a:solidFill>
                  <a:srgbClr val="C00000"/>
                </a:solidFill>
              </a:rPr>
              <a:t>D</a:t>
            </a:r>
            <a:r>
              <a:rPr sz="5350" spc="-335" dirty="0">
                <a:solidFill>
                  <a:srgbClr val="C00000"/>
                </a:solidFill>
              </a:rPr>
              <a:t>ATASET</a:t>
            </a:r>
            <a:r>
              <a:rPr sz="5350" spc="-265" dirty="0">
                <a:solidFill>
                  <a:srgbClr val="C00000"/>
                </a:solidFill>
              </a:rPr>
              <a:t> </a:t>
            </a:r>
            <a:r>
              <a:rPr sz="5350" spc="-440" dirty="0">
                <a:solidFill>
                  <a:srgbClr val="C00000"/>
                </a:solidFill>
              </a:rPr>
              <a:t>OVERVIEW</a:t>
            </a:r>
            <a:endParaRPr sz="5350" dirty="0">
              <a:solidFill>
                <a:srgbClr val="C00000"/>
              </a:solidFill>
            </a:endParaRPr>
          </a:p>
        </p:txBody>
      </p:sp>
      <p:sp>
        <p:nvSpPr>
          <p:cNvPr id="3" name="object 3"/>
          <p:cNvSpPr txBox="1"/>
          <p:nvPr/>
        </p:nvSpPr>
        <p:spPr>
          <a:xfrm>
            <a:off x="203607" y="1650288"/>
            <a:ext cx="1748155" cy="500380"/>
          </a:xfrm>
          <a:prstGeom prst="rect">
            <a:avLst/>
          </a:prstGeom>
        </p:spPr>
        <p:txBody>
          <a:bodyPr vert="horz" wrap="square" lIns="0" tIns="13970" rIns="0" bIns="0" rtlCol="0">
            <a:spAutoFit/>
          </a:bodyPr>
          <a:lstStyle/>
          <a:p>
            <a:pPr marL="12700">
              <a:lnSpc>
                <a:spcPct val="100000"/>
              </a:lnSpc>
              <a:spcBef>
                <a:spcPts val="110"/>
              </a:spcBef>
            </a:pPr>
            <a:r>
              <a:rPr sz="3100" spc="200" dirty="0">
                <a:solidFill>
                  <a:schemeClr val="tx1">
                    <a:lumMod val="95000"/>
                    <a:lumOff val="5000"/>
                  </a:schemeClr>
                </a:solidFill>
                <a:latin typeface="Times New Roman"/>
                <a:cs typeface="Times New Roman"/>
              </a:rPr>
              <a:t>ORDERS</a:t>
            </a:r>
            <a:endParaRPr sz="3100" dirty="0">
              <a:solidFill>
                <a:schemeClr val="tx1">
                  <a:lumMod val="95000"/>
                  <a:lumOff val="5000"/>
                </a:schemeClr>
              </a:solidFill>
              <a:latin typeface="Times New Roman"/>
              <a:cs typeface="Times New Roman"/>
            </a:endParaRPr>
          </a:p>
        </p:txBody>
      </p:sp>
      <p:sp>
        <p:nvSpPr>
          <p:cNvPr id="4" name="object 4"/>
          <p:cNvSpPr txBox="1"/>
          <p:nvPr/>
        </p:nvSpPr>
        <p:spPr>
          <a:xfrm>
            <a:off x="168870" y="6048784"/>
            <a:ext cx="3737610" cy="500380"/>
          </a:xfrm>
          <a:prstGeom prst="rect">
            <a:avLst/>
          </a:prstGeom>
        </p:spPr>
        <p:txBody>
          <a:bodyPr vert="horz" wrap="square" lIns="0" tIns="13970" rIns="0" bIns="0" rtlCol="0">
            <a:spAutoFit/>
          </a:bodyPr>
          <a:lstStyle/>
          <a:p>
            <a:pPr marL="12700">
              <a:lnSpc>
                <a:spcPct val="100000"/>
              </a:lnSpc>
              <a:spcBef>
                <a:spcPts val="110"/>
              </a:spcBef>
            </a:pPr>
            <a:r>
              <a:rPr sz="3100" spc="160" dirty="0">
                <a:solidFill>
                  <a:schemeClr val="tx1">
                    <a:lumMod val="95000"/>
                    <a:lumOff val="5000"/>
                  </a:schemeClr>
                </a:solidFill>
                <a:latin typeface="Times New Roman"/>
                <a:cs typeface="Times New Roman"/>
              </a:rPr>
              <a:t>ORDERS_DETAILS</a:t>
            </a:r>
            <a:endParaRPr sz="3100" dirty="0">
              <a:solidFill>
                <a:schemeClr val="tx1">
                  <a:lumMod val="95000"/>
                  <a:lumOff val="5000"/>
                </a:schemeClr>
              </a:solidFill>
              <a:latin typeface="Times New Roman"/>
              <a:cs typeface="Times New Roman"/>
            </a:endParaRPr>
          </a:p>
        </p:txBody>
      </p:sp>
      <p:sp>
        <p:nvSpPr>
          <p:cNvPr id="5" name="object 5"/>
          <p:cNvSpPr txBox="1"/>
          <p:nvPr/>
        </p:nvSpPr>
        <p:spPr>
          <a:xfrm>
            <a:off x="9390149" y="1687191"/>
            <a:ext cx="1467485" cy="500380"/>
          </a:xfrm>
          <a:prstGeom prst="rect">
            <a:avLst/>
          </a:prstGeom>
        </p:spPr>
        <p:txBody>
          <a:bodyPr vert="horz" wrap="square" lIns="0" tIns="13970" rIns="0" bIns="0" rtlCol="0">
            <a:spAutoFit/>
          </a:bodyPr>
          <a:lstStyle/>
          <a:p>
            <a:pPr marL="12700">
              <a:lnSpc>
                <a:spcPct val="100000"/>
              </a:lnSpc>
              <a:spcBef>
                <a:spcPts val="110"/>
              </a:spcBef>
            </a:pPr>
            <a:r>
              <a:rPr sz="3100" spc="120" dirty="0">
                <a:solidFill>
                  <a:schemeClr val="tx1">
                    <a:lumMod val="95000"/>
                    <a:lumOff val="5000"/>
                  </a:schemeClr>
                </a:solidFill>
                <a:latin typeface="Times New Roman"/>
                <a:cs typeface="Times New Roman"/>
              </a:rPr>
              <a:t>PIZZAS</a:t>
            </a:r>
            <a:endParaRPr sz="3100" dirty="0">
              <a:solidFill>
                <a:schemeClr val="tx1">
                  <a:lumMod val="95000"/>
                  <a:lumOff val="5000"/>
                </a:schemeClr>
              </a:solidFill>
              <a:latin typeface="Times New Roman"/>
              <a:cs typeface="Times New Roman"/>
            </a:endParaRPr>
          </a:p>
        </p:txBody>
      </p:sp>
      <p:sp>
        <p:nvSpPr>
          <p:cNvPr id="6" name="object 6"/>
          <p:cNvSpPr txBox="1"/>
          <p:nvPr/>
        </p:nvSpPr>
        <p:spPr>
          <a:xfrm>
            <a:off x="9449589" y="6048784"/>
            <a:ext cx="2736215" cy="500380"/>
          </a:xfrm>
          <a:prstGeom prst="rect">
            <a:avLst/>
          </a:prstGeom>
        </p:spPr>
        <p:txBody>
          <a:bodyPr vert="horz" wrap="square" lIns="0" tIns="13970" rIns="0" bIns="0" rtlCol="0">
            <a:spAutoFit/>
          </a:bodyPr>
          <a:lstStyle/>
          <a:p>
            <a:pPr marL="12700">
              <a:lnSpc>
                <a:spcPct val="100000"/>
              </a:lnSpc>
              <a:spcBef>
                <a:spcPts val="110"/>
              </a:spcBef>
            </a:pPr>
            <a:r>
              <a:rPr sz="3100" spc="120" dirty="0">
                <a:solidFill>
                  <a:schemeClr val="tx1">
                    <a:lumMod val="95000"/>
                    <a:lumOff val="5000"/>
                  </a:schemeClr>
                </a:solidFill>
                <a:latin typeface="Times New Roman"/>
                <a:cs typeface="Times New Roman"/>
              </a:rPr>
              <a:t>PIZZA_TYPES</a:t>
            </a:r>
            <a:endParaRPr sz="3100" dirty="0">
              <a:solidFill>
                <a:schemeClr val="tx1">
                  <a:lumMod val="95000"/>
                  <a:lumOff val="5000"/>
                </a:schemeClr>
              </a:solidFill>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EB"/>
          </a:solidFill>
        </p:spPr>
        <p:txBody>
          <a:bodyPr wrap="square" lIns="0" tIns="0" rIns="0" bIns="0" rtlCol="0"/>
          <a:lstStyle/>
          <a:p>
            <a:endParaRPr/>
          </a:p>
        </p:txBody>
      </p:sp>
      <p:grpSp>
        <p:nvGrpSpPr>
          <p:cNvPr id="3" name="object 3"/>
          <p:cNvGrpSpPr/>
          <p:nvPr/>
        </p:nvGrpSpPr>
        <p:grpSpPr>
          <a:xfrm>
            <a:off x="0" y="0"/>
            <a:ext cx="18287999" cy="10286999"/>
            <a:chOff x="0" y="0"/>
            <a:chExt cx="18287999" cy="10286999"/>
          </a:xfrm>
        </p:grpSpPr>
        <p:pic>
          <p:nvPicPr>
            <p:cNvPr id="4" name="object 4"/>
            <p:cNvPicPr/>
            <p:nvPr/>
          </p:nvPicPr>
          <p:blipFill>
            <a:blip r:embed="rId2" cstate="print"/>
            <a:stretch>
              <a:fillRect/>
            </a:stretch>
          </p:blipFill>
          <p:spPr>
            <a:xfrm>
              <a:off x="0" y="0"/>
              <a:ext cx="9274879" cy="10286999"/>
            </a:xfrm>
            <a:prstGeom prst="rect">
              <a:avLst/>
            </a:prstGeom>
          </p:spPr>
        </p:pic>
        <p:pic>
          <p:nvPicPr>
            <p:cNvPr id="5" name="object 5"/>
            <p:cNvPicPr/>
            <p:nvPr/>
          </p:nvPicPr>
          <p:blipFill>
            <a:blip r:embed="rId3" cstate="print"/>
            <a:stretch>
              <a:fillRect/>
            </a:stretch>
          </p:blipFill>
          <p:spPr>
            <a:xfrm>
              <a:off x="9013119" y="0"/>
              <a:ext cx="9274880" cy="10286999"/>
            </a:xfrm>
            <a:prstGeom prst="rect">
              <a:avLst/>
            </a:prstGeom>
          </p:spPr>
        </p:pic>
        <p:pic>
          <p:nvPicPr>
            <p:cNvPr id="6" name="object 6"/>
            <p:cNvPicPr/>
            <p:nvPr/>
          </p:nvPicPr>
          <p:blipFill>
            <a:blip r:embed="rId4" cstate="print"/>
            <a:stretch>
              <a:fillRect/>
            </a:stretch>
          </p:blipFill>
          <p:spPr>
            <a:xfrm>
              <a:off x="1199721" y="1886265"/>
              <a:ext cx="13192124" cy="3476624"/>
            </a:xfrm>
            <a:prstGeom prst="rect">
              <a:avLst/>
            </a:prstGeom>
          </p:spPr>
        </p:pic>
        <p:pic>
          <p:nvPicPr>
            <p:cNvPr id="7" name="object 7"/>
            <p:cNvPicPr/>
            <p:nvPr/>
          </p:nvPicPr>
          <p:blipFill>
            <a:blip r:embed="rId5" cstate="print"/>
            <a:stretch>
              <a:fillRect/>
            </a:stretch>
          </p:blipFill>
          <p:spPr>
            <a:xfrm>
              <a:off x="1428129" y="6076287"/>
              <a:ext cx="5619749" cy="1638299"/>
            </a:xfrm>
            <a:prstGeom prst="rect">
              <a:avLst/>
            </a:prstGeom>
          </p:spPr>
        </p:pic>
      </p:grpSp>
      <p:sp>
        <p:nvSpPr>
          <p:cNvPr id="9" name="object 9"/>
          <p:cNvSpPr txBox="1">
            <a:spLocks noGrp="1"/>
          </p:cNvSpPr>
          <p:nvPr>
            <p:ph type="title"/>
          </p:nvPr>
        </p:nvSpPr>
        <p:spPr>
          <a:xfrm>
            <a:off x="1746250" y="266700"/>
            <a:ext cx="15093950" cy="1014730"/>
          </a:xfrm>
          <a:prstGeom prst="rect">
            <a:avLst/>
          </a:prstGeom>
        </p:spPr>
        <p:txBody>
          <a:bodyPr vert="horz" wrap="square" lIns="0" tIns="17780" rIns="0" bIns="0" rtlCol="0">
            <a:spAutoFit/>
          </a:bodyPr>
          <a:lstStyle/>
          <a:p>
            <a:pPr marL="12700">
              <a:lnSpc>
                <a:spcPct val="100000"/>
              </a:lnSpc>
              <a:spcBef>
                <a:spcPts val="140"/>
              </a:spcBef>
              <a:tabLst>
                <a:tab pos="12085955" algn="l"/>
              </a:tabLst>
            </a:pPr>
            <a:r>
              <a:rPr sz="6450" spc="-370" dirty="0">
                <a:solidFill>
                  <a:srgbClr val="C00000"/>
                </a:solidFill>
              </a:rPr>
              <a:t>RETRIEVE</a:t>
            </a:r>
            <a:r>
              <a:rPr sz="6450" spc="-325" dirty="0">
                <a:solidFill>
                  <a:srgbClr val="C00000"/>
                </a:solidFill>
              </a:rPr>
              <a:t> </a:t>
            </a:r>
            <a:r>
              <a:rPr sz="6450" spc="-875" dirty="0">
                <a:solidFill>
                  <a:srgbClr val="C00000"/>
                </a:solidFill>
              </a:rPr>
              <a:t>THE</a:t>
            </a:r>
            <a:r>
              <a:rPr sz="6450" spc="-315" dirty="0">
                <a:solidFill>
                  <a:srgbClr val="C00000"/>
                </a:solidFill>
              </a:rPr>
              <a:t> </a:t>
            </a:r>
            <a:r>
              <a:rPr sz="6450" spc="-565" dirty="0">
                <a:solidFill>
                  <a:srgbClr val="C00000"/>
                </a:solidFill>
              </a:rPr>
              <a:t>TOTAL</a:t>
            </a:r>
            <a:r>
              <a:rPr sz="6450" spc="-315" dirty="0">
                <a:solidFill>
                  <a:srgbClr val="C00000"/>
                </a:solidFill>
              </a:rPr>
              <a:t> </a:t>
            </a:r>
            <a:r>
              <a:rPr sz="6450" spc="-430" dirty="0">
                <a:solidFill>
                  <a:srgbClr val="C00000"/>
                </a:solidFill>
              </a:rPr>
              <a:t>NUMBET</a:t>
            </a:r>
            <a:r>
              <a:rPr sz="6450" spc="-315" dirty="0">
                <a:solidFill>
                  <a:srgbClr val="C00000"/>
                </a:solidFill>
              </a:rPr>
              <a:t> </a:t>
            </a:r>
            <a:r>
              <a:rPr sz="6450" spc="-910" dirty="0">
                <a:solidFill>
                  <a:srgbClr val="C00000"/>
                </a:solidFill>
              </a:rPr>
              <a:t>OF</a:t>
            </a:r>
            <a:r>
              <a:rPr sz="6450" spc="-315" dirty="0">
                <a:solidFill>
                  <a:srgbClr val="C00000"/>
                </a:solidFill>
              </a:rPr>
              <a:t> </a:t>
            </a:r>
            <a:r>
              <a:rPr sz="6450" spc="-605" dirty="0">
                <a:solidFill>
                  <a:srgbClr val="C00000"/>
                </a:solidFill>
              </a:rPr>
              <a:t>OR</a:t>
            </a:r>
            <a:r>
              <a:rPr lang="en-US" sz="6450" spc="-605" dirty="0">
                <a:solidFill>
                  <a:srgbClr val="C00000"/>
                </a:solidFill>
              </a:rPr>
              <a:t>D</a:t>
            </a:r>
            <a:r>
              <a:rPr sz="6450" spc="-390" dirty="0">
                <a:solidFill>
                  <a:srgbClr val="C00000"/>
                </a:solidFill>
              </a:rPr>
              <a:t>ER</a:t>
            </a:r>
            <a:r>
              <a:rPr sz="6450" spc="-330" dirty="0">
                <a:solidFill>
                  <a:srgbClr val="C00000"/>
                </a:solidFill>
              </a:rPr>
              <a:t> </a:t>
            </a:r>
            <a:r>
              <a:rPr sz="6450" spc="-535" dirty="0">
                <a:solidFill>
                  <a:srgbClr val="C00000"/>
                </a:solidFill>
              </a:rPr>
              <a:t>PLACE</a:t>
            </a:r>
            <a:endParaRPr sz="6450" dirty="0">
              <a:solidFill>
                <a:srgbClr val="C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150840" cy="10287000"/>
            <a:chOff x="0" y="0"/>
            <a:chExt cx="18150840" cy="10287000"/>
          </a:xfrm>
        </p:grpSpPr>
        <p:pic>
          <p:nvPicPr>
            <p:cNvPr id="3" name="object 3"/>
            <p:cNvPicPr/>
            <p:nvPr/>
          </p:nvPicPr>
          <p:blipFill>
            <a:blip r:embed="rId2" cstate="print"/>
            <a:stretch>
              <a:fillRect/>
            </a:stretch>
          </p:blipFill>
          <p:spPr>
            <a:xfrm>
              <a:off x="704500" y="1675397"/>
              <a:ext cx="10420349" cy="3467099"/>
            </a:xfrm>
            <a:prstGeom prst="rect">
              <a:avLst/>
            </a:prstGeom>
          </p:spPr>
        </p:pic>
        <p:pic>
          <p:nvPicPr>
            <p:cNvPr id="4" name="object 4"/>
            <p:cNvPicPr/>
            <p:nvPr/>
          </p:nvPicPr>
          <p:blipFill>
            <a:blip r:embed="rId3" cstate="print"/>
            <a:stretch>
              <a:fillRect/>
            </a:stretch>
          </p:blipFill>
          <p:spPr>
            <a:xfrm>
              <a:off x="704500" y="6118056"/>
              <a:ext cx="4867274" cy="1800224"/>
            </a:xfrm>
            <a:prstGeom prst="rect">
              <a:avLst/>
            </a:prstGeom>
          </p:spPr>
        </p:pic>
      </p:grpSp>
      <p:sp>
        <p:nvSpPr>
          <p:cNvPr id="5" name="object 5"/>
          <p:cNvSpPr txBox="1"/>
          <p:nvPr/>
        </p:nvSpPr>
        <p:spPr>
          <a:xfrm>
            <a:off x="3505200" y="191237"/>
            <a:ext cx="12116199" cy="661078"/>
          </a:xfrm>
          <a:prstGeom prst="rect">
            <a:avLst/>
          </a:prstGeom>
        </p:spPr>
        <p:txBody>
          <a:bodyPr vert="horz" wrap="square" lIns="0" tIns="14605" rIns="0" bIns="0" rtlCol="0">
            <a:spAutoFit/>
          </a:bodyPr>
          <a:lstStyle/>
          <a:p>
            <a:pPr marL="12700">
              <a:lnSpc>
                <a:spcPct val="100000"/>
              </a:lnSpc>
              <a:spcBef>
                <a:spcPts val="115"/>
              </a:spcBef>
            </a:pPr>
            <a:r>
              <a:rPr sz="4200" spc="-380" dirty="0">
                <a:solidFill>
                  <a:srgbClr val="C00000"/>
                </a:solidFill>
                <a:latin typeface="+mj-lt"/>
                <a:cs typeface="Trebuchet MS"/>
              </a:rPr>
              <a:t>CALCULATE</a:t>
            </a:r>
            <a:r>
              <a:rPr sz="4200" spc="-210" dirty="0">
                <a:solidFill>
                  <a:srgbClr val="C00000"/>
                </a:solidFill>
                <a:latin typeface="+mj-lt"/>
                <a:cs typeface="Trebuchet MS"/>
              </a:rPr>
              <a:t> </a:t>
            </a:r>
            <a:r>
              <a:rPr sz="4200" spc="-565" dirty="0">
                <a:solidFill>
                  <a:srgbClr val="C00000"/>
                </a:solidFill>
                <a:latin typeface="+mj-lt"/>
                <a:cs typeface="Trebuchet MS"/>
              </a:rPr>
              <a:t>THE</a:t>
            </a:r>
            <a:r>
              <a:rPr sz="4200" spc="-204" dirty="0">
                <a:solidFill>
                  <a:srgbClr val="C00000"/>
                </a:solidFill>
                <a:latin typeface="+mj-lt"/>
                <a:cs typeface="Trebuchet MS"/>
              </a:rPr>
              <a:t> </a:t>
            </a:r>
            <a:r>
              <a:rPr sz="4200" spc="-375" dirty="0">
                <a:solidFill>
                  <a:srgbClr val="C00000"/>
                </a:solidFill>
                <a:latin typeface="+mj-lt"/>
                <a:cs typeface="Trebuchet MS"/>
              </a:rPr>
              <a:t>TOTAL</a:t>
            </a:r>
            <a:r>
              <a:rPr sz="4200" spc="-204" dirty="0">
                <a:solidFill>
                  <a:srgbClr val="C00000"/>
                </a:solidFill>
                <a:latin typeface="+mj-lt"/>
                <a:cs typeface="Trebuchet MS"/>
              </a:rPr>
              <a:t> </a:t>
            </a:r>
            <a:r>
              <a:rPr sz="4200" spc="-370" dirty="0">
                <a:solidFill>
                  <a:srgbClr val="C00000"/>
                </a:solidFill>
                <a:latin typeface="+mj-lt"/>
                <a:cs typeface="Trebuchet MS"/>
              </a:rPr>
              <a:t>REVENUE</a:t>
            </a:r>
            <a:r>
              <a:rPr sz="4200" spc="-210" dirty="0">
                <a:solidFill>
                  <a:srgbClr val="C00000"/>
                </a:solidFill>
                <a:latin typeface="+mj-lt"/>
                <a:cs typeface="Trebuchet MS"/>
              </a:rPr>
              <a:t> </a:t>
            </a:r>
            <a:r>
              <a:rPr sz="4200" spc="-475" dirty="0">
                <a:solidFill>
                  <a:srgbClr val="C00000"/>
                </a:solidFill>
                <a:latin typeface="+mj-lt"/>
                <a:cs typeface="Trebuchet MS"/>
              </a:rPr>
              <a:t>GENERATE</a:t>
            </a:r>
            <a:r>
              <a:rPr lang="en-US" sz="4200" spc="-475" dirty="0">
                <a:solidFill>
                  <a:srgbClr val="C00000"/>
                </a:solidFill>
                <a:latin typeface="+mj-lt"/>
                <a:cs typeface="Trebuchet MS"/>
              </a:rPr>
              <a:t>D </a:t>
            </a:r>
            <a:r>
              <a:rPr lang="en-US" sz="4000" spc="-335" dirty="0">
                <a:solidFill>
                  <a:srgbClr val="C00000"/>
                </a:solidFill>
                <a:latin typeface="+mj-lt"/>
              </a:rPr>
              <a:t>FROM</a:t>
            </a:r>
            <a:r>
              <a:rPr lang="en-US" sz="4000" spc="-195" dirty="0">
                <a:solidFill>
                  <a:srgbClr val="C00000"/>
                </a:solidFill>
                <a:latin typeface="+mj-lt"/>
              </a:rPr>
              <a:t> </a:t>
            </a:r>
            <a:r>
              <a:rPr lang="en-US" sz="4000" spc="-204" dirty="0">
                <a:solidFill>
                  <a:srgbClr val="C00000"/>
                </a:solidFill>
                <a:latin typeface="+mj-lt"/>
              </a:rPr>
              <a:t>PIZZA</a:t>
            </a:r>
            <a:r>
              <a:rPr lang="en-US" sz="4000" spc="-190" dirty="0">
                <a:solidFill>
                  <a:srgbClr val="C00000"/>
                </a:solidFill>
                <a:latin typeface="+mj-lt"/>
              </a:rPr>
              <a:t> </a:t>
            </a:r>
            <a:r>
              <a:rPr lang="en-US" sz="4000" spc="-70" dirty="0">
                <a:solidFill>
                  <a:srgbClr val="C00000"/>
                </a:solidFill>
                <a:latin typeface="+mj-lt"/>
              </a:rPr>
              <a:t>SALES</a:t>
            </a:r>
            <a:endParaRPr sz="4200" dirty="0">
              <a:solidFill>
                <a:srgbClr val="C00000"/>
              </a:solidFill>
              <a:latin typeface="+mj-lt"/>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4500" y="1406270"/>
            <a:ext cx="10496549" cy="7370385"/>
            <a:chOff x="704500" y="1406270"/>
            <a:chExt cx="10496549" cy="7370385"/>
          </a:xfrm>
        </p:grpSpPr>
        <p:pic>
          <p:nvPicPr>
            <p:cNvPr id="3" name="object 3"/>
            <p:cNvPicPr/>
            <p:nvPr/>
          </p:nvPicPr>
          <p:blipFill>
            <a:blip r:embed="rId2" cstate="print"/>
            <a:stretch>
              <a:fillRect/>
            </a:stretch>
          </p:blipFill>
          <p:spPr>
            <a:xfrm>
              <a:off x="704500" y="1406270"/>
              <a:ext cx="10496549" cy="4057649"/>
            </a:xfrm>
            <a:prstGeom prst="rect">
              <a:avLst/>
            </a:prstGeom>
          </p:spPr>
        </p:pic>
        <p:pic>
          <p:nvPicPr>
            <p:cNvPr id="4" name="object 4"/>
            <p:cNvPicPr/>
            <p:nvPr/>
          </p:nvPicPr>
          <p:blipFill>
            <a:blip r:embed="rId3" cstate="print"/>
            <a:stretch>
              <a:fillRect/>
            </a:stretch>
          </p:blipFill>
          <p:spPr>
            <a:xfrm>
              <a:off x="704500" y="6328731"/>
              <a:ext cx="9601199" cy="2447924"/>
            </a:xfrm>
            <a:prstGeom prst="rect">
              <a:avLst/>
            </a:prstGeom>
          </p:spPr>
        </p:pic>
      </p:grpSp>
      <p:sp>
        <p:nvSpPr>
          <p:cNvPr id="6" name="object 6"/>
          <p:cNvSpPr txBox="1"/>
          <p:nvPr/>
        </p:nvSpPr>
        <p:spPr>
          <a:xfrm>
            <a:off x="5262488" y="312786"/>
            <a:ext cx="7763023" cy="661078"/>
          </a:xfrm>
          <a:prstGeom prst="rect">
            <a:avLst/>
          </a:prstGeom>
        </p:spPr>
        <p:txBody>
          <a:bodyPr vert="horz" wrap="square" lIns="0" tIns="14605" rIns="0" bIns="0" rtlCol="0">
            <a:spAutoFit/>
          </a:bodyPr>
          <a:lstStyle/>
          <a:p>
            <a:pPr marL="12700">
              <a:lnSpc>
                <a:spcPct val="100000"/>
              </a:lnSpc>
              <a:spcBef>
                <a:spcPts val="115"/>
              </a:spcBef>
              <a:tabLst>
                <a:tab pos="443865" algn="l"/>
              </a:tabLst>
            </a:pPr>
            <a:r>
              <a:rPr sz="4200" spc="40" dirty="0">
                <a:solidFill>
                  <a:srgbClr val="C00000"/>
                </a:solidFill>
                <a:latin typeface="Trebuchet MS"/>
                <a:cs typeface="Trebuchet MS"/>
              </a:rPr>
              <a:t>I</a:t>
            </a:r>
            <a:r>
              <a:rPr lang="en-US" sz="4200" spc="40" dirty="0">
                <a:solidFill>
                  <a:srgbClr val="C00000"/>
                </a:solidFill>
                <a:latin typeface="Trebuchet MS"/>
                <a:cs typeface="Trebuchet MS"/>
              </a:rPr>
              <a:t>D</a:t>
            </a:r>
            <a:r>
              <a:rPr sz="4200" spc="-295" dirty="0">
                <a:solidFill>
                  <a:srgbClr val="C00000"/>
                </a:solidFill>
                <a:latin typeface="Trebuchet MS"/>
                <a:cs typeface="Trebuchet MS"/>
              </a:rPr>
              <a:t>ENTIFY</a:t>
            </a:r>
            <a:r>
              <a:rPr sz="4200" spc="-204" dirty="0">
                <a:solidFill>
                  <a:srgbClr val="C00000"/>
                </a:solidFill>
                <a:latin typeface="Trebuchet MS"/>
                <a:cs typeface="Trebuchet MS"/>
              </a:rPr>
              <a:t> </a:t>
            </a:r>
            <a:r>
              <a:rPr sz="4200" spc="-565" dirty="0">
                <a:solidFill>
                  <a:srgbClr val="C00000"/>
                </a:solidFill>
                <a:latin typeface="Trebuchet MS"/>
                <a:cs typeface="Trebuchet MS"/>
              </a:rPr>
              <a:t>THE</a:t>
            </a:r>
            <a:r>
              <a:rPr sz="4200" spc="-204" dirty="0">
                <a:solidFill>
                  <a:srgbClr val="C00000"/>
                </a:solidFill>
                <a:latin typeface="Trebuchet MS"/>
                <a:cs typeface="Trebuchet MS"/>
              </a:rPr>
              <a:t> </a:t>
            </a:r>
            <a:r>
              <a:rPr sz="4200" spc="-470" dirty="0">
                <a:solidFill>
                  <a:srgbClr val="C00000"/>
                </a:solidFill>
                <a:latin typeface="Trebuchet MS"/>
                <a:cs typeface="Trebuchet MS"/>
              </a:rPr>
              <a:t>HIGHEST</a:t>
            </a:r>
            <a:r>
              <a:rPr sz="4200" spc="-204" dirty="0">
                <a:solidFill>
                  <a:srgbClr val="C00000"/>
                </a:solidFill>
                <a:latin typeface="Trebuchet MS"/>
                <a:cs typeface="Trebuchet MS"/>
              </a:rPr>
              <a:t> </a:t>
            </a:r>
            <a:r>
              <a:rPr sz="4200" spc="-160" dirty="0">
                <a:solidFill>
                  <a:srgbClr val="C00000"/>
                </a:solidFill>
                <a:latin typeface="Trebuchet MS"/>
                <a:cs typeface="Trebuchet MS"/>
              </a:rPr>
              <a:t>PRICE</a:t>
            </a:r>
            <a:r>
              <a:rPr lang="en-US" sz="4200" spc="-160" dirty="0">
                <a:solidFill>
                  <a:srgbClr val="C00000"/>
                </a:solidFill>
                <a:latin typeface="Trebuchet MS"/>
                <a:cs typeface="Trebuchet MS"/>
              </a:rPr>
              <a:t> PIZZA</a:t>
            </a:r>
            <a:endParaRPr sz="4200" dirty="0">
              <a:solidFill>
                <a:srgbClr val="C00000"/>
              </a:solidFill>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3965" y="1445510"/>
            <a:ext cx="10496549" cy="7577507"/>
            <a:chOff x="383965" y="1445510"/>
            <a:chExt cx="10496549" cy="7577507"/>
          </a:xfrm>
        </p:grpSpPr>
        <p:pic>
          <p:nvPicPr>
            <p:cNvPr id="3" name="object 3"/>
            <p:cNvPicPr/>
            <p:nvPr/>
          </p:nvPicPr>
          <p:blipFill>
            <a:blip r:embed="rId2" cstate="print"/>
            <a:stretch>
              <a:fillRect/>
            </a:stretch>
          </p:blipFill>
          <p:spPr>
            <a:xfrm>
              <a:off x="383965" y="1445510"/>
              <a:ext cx="10496549" cy="3933824"/>
            </a:xfrm>
            <a:prstGeom prst="rect">
              <a:avLst/>
            </a:prstGeom>
          </p:spPr>
        </p:pic>
        <p:pic>
          <p:nvPicPr>
            <p:cNvPr id="4" name="object 4"/>
            <p:cNvPicPr/>
            <p:nvPr/>
          </p:nvPicPr>
          <p:blipFill>
            <a:blip r:embed="rId3" cstate="print"/>
            <a:stretch>
              <a:fillRect/>
            </a:stretch>
          </p:blipFill>
          <p:spPr>
            <a:xfrm>
              <a:off x="383965" y="5841668"/>
              <a:ext cx="5400674" cy="3181349"/>
            </a:xfrm>
            <a:prstGeom prst="rect">
              <a:avLst/>
            </a:prstGeom>
          </p:spPr>
        </p:pic>
      </p:grpSp>
      <p:sp>
        <p:nvSpPr>
          <p:cNvPr id="10" name="Title 9">
            <a:extLst>
              <a:ext uri="{FF2B5EF4-FFF2-40B4-BE49-F238E27FC236}">
                <a16:creationId xmlns:a16="http://schemas.microsoft.com/office/drawing/2014/main" id="{BB65E9D9-1A33-1D83-D366-A9158F25A906}"/>
              </a:ext>
            </a:extLst>
          </p:cNvPr>
          <p:cNvSpPr>
            <a:spLocks noGrp="1"/>
          </p:cNvSpPr>
          <p:nvPr>
            <p:ph type="title"/>
          </p:nvPr>
        </p:nvSpPr>
        <p:spPr>
          <a:xfrm>
            <a:off x="2971800" y="266700"/>
            <a:ext cx="12344400" cy="1938992"/>
          </a:xfrm>
        </p:spPr>
        <p:txBody>
          <a:bodyPr/>
          <a:lstStyle/>
          <a:p>
            <a:r>
              <a:rPr lang="en-US" dirty="0">
                <a:solidFill>
                  <a:srgbClr val="C00000"/>
                </a:solidFill>
              </a:rPr>
              <a:t>IDENTIFY THE MOST COMMON PIZZA SIZE ORDERED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4500" y="1419797"/>
            <a:ext cx="16555547" cy="8417958"/>
            <a:chOff x="704500" y="1419797"/>
            <a:chExt cx="16555547" cy="8417958"/>
          </a:xfrm>
        </p:grpSpPr>
        <p:pic>
          <p:nvPicPr>
            <p:cNvPr id="3" name="object 3"/>
            <p:cNvPicPr/>
            <p:nvPr/>
          </p:nvPicPr>
          <p:blipFill>
            <a:blip r:embed="rId2" cstate="print"/>
            <a:stretch>
              <a:fillRect/>
            </a:stretch>
          </p:blipFill>
          <p:spPr>
            <a:xfrm>
              <a:off x="704500" y="1419797"/>
              <a:ext cx="10991849" cy="5543549"/>
            </a:xfrm>
            <a:prstGeom prst="rect">
              <a:avLst/>
            </a:prstGeom>
          </p:spPr>
        </p:pic>
        <p:pic>
          <p:nvPicPr>
            <p:cNvPr id="4" name="object 4"/>
            <p:cNvPicPr/>
            <p:nvPr/>
          </p:nvPicPr>
          <p:blipFill>
            <a:blip r:embed="rId3" cstate="print"/>
            <a:stretch>
              <a:fillRect/>
            </a:stretch>
          </p:blipFill>
          <p:spPr>
            <a:xfrm>
              <a:off x="10706848" y="6446856"/>
              <a:ext cx="6553199" cy="3390899"/>
            </a:xfrm>
            <a:prstGeom prst="rect">
              <a:avLst/>
            </a:prstGeom>
          </p:spPr>
        </p:pic>
      </p:grpSp>
      <p:sp>
        <p:nvSpPr>
          <p:cNvPr id="11" name="Title 9">
            <a:extLst>
              <a:ext uri="{FF2B5EF4-FFF2-40B4-BE49-F238E27FC236}">
                <a16:creationId xmlns:a16="http://schemas.microsoft.com/office/drawing/2014/main" id="{52D94306-AE93-588A-1846-F94F7F07BF92}"/>
              </a:ext>
            </a:extLst>
          </p:cNvPr>
          <p:cNvSpPr>
            <a:spLocks noGrp="1"/>
          </p:cNvSpPr>
          <p:nvPr>
            <p:ph type="title"/>
          </p:nvPr>
        </p:nvSpPr>
        <p:spPr>
          <a:xfrm>
            <a:off x="3048000" y="266700"/>
            <a:ext cx="12192000" cy="666750"/>
          </a:xfrm>
        </p:spPr>
        <p:txBody>
          <a:bodyPr/>
          <a:lstStyle/>
          <a:p>
            <a:r>
              <a:rPr lang="en-US" dirty="0">
                <a:solidFill>
                  <a:srgbClr val="C00000"/>
                </a:solidFill>
              </a:rPr>
              <a:t>IDENTIFY THE MOST COMMON PIZZA SIZE ORDERED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TotalTime>
  <Words>567</Words>
  <Application>Microsoft Office PowerPoint</Application>
  <PresentationFormat>Custom</PresentationFormat>
  <Paragraphs>39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Trebuchet MS</vt:lpstr>
      <vt:lpstr>Office Theme</vt:lpstr>
      <vt:lpstr>PIZZA SALES ANALYSIS</vt:lpstr>
      <vt:lpstr>INTRODUCTION</vt:lpstr>
      <vt:lpstr>OBJECTIVE</vt:lpstr>
      <vt:lpstr>DATASET OVERVIEW</vt:lpstr>
      <vt:lpstr>RETRIEVE THE TOTAL NUMBET OF ORDER PLACE</vt:lpstr>
      <vt:lpstr>PowerPoint Presentation</vt:lpstr>
      <vt:lpstr>PowerPoint Presentation</vt:lpstr>
      <vt:lpstr>IDENTIFY THE MOST COMMON PIZZA SIZE ORDERED</vt:lpstr>
      <vt:lpstr>IDENTIFY THE MOST COMMON PIZZA SIZE ORDERED</vt:lpstr>
      <vt:lpstr>JOIN NECESSARY TABLE TO FIND THE TOTAL QUANTITY OF EACH PIZZA CATEGORY ORDERED</vt:lpstr>
      <vt:lpstr>DETERMINE THE DISTRIBUTION OF ORDERS BY HOUR IN A DAY</vt:lpstr>
      <vt:lpstr>PowerPoint Presentation</vt:lpstr>
      <vt:lpstr>GROUP THE ORDERS BY DATE AND CALCULATE THE AVERAGE NUMBER OF PIZZASORDERED PER DAY</vt:lpstr>
      <vt:lpstr>GROUP THE ORDERS BY DATE AND CALCULATE THE AVERAGE NUMBER OF PIZZASORDERED PER DAY</vt:lpstr>
      <vt:lpstr>CALCULATE THE PERCENTAGE CONTRIBITION OF EACH PIZZA TYPE TO TOTAL REVENUE</vt:lpstr>
      <vt:lpstr>PowerPoint Presentation</vt:lpstr>
      <vt:lpstr>DETERMINE THE TOP 3 MOST OR EDR PIZZA TYPES BASED ON REVENUE FOR EACH PIZZA CATEGORY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Yellow Cute Illustrative Guess the Food Game Presentation</dc:title>
  <dc:creator>Devang Kumawat</dc:creator>
  <cp:keywords>DAGg-iomPl8,BAEtiDJUFPw,0</cp:keywords>
  <cp:lastModifiedBy>Devang Kumawat</cp:lastModifiedBy>
  <cp:revision>1</cp:revision>
  <dcterms:created xsi:type="dcterms:W3CDTF">2025-07-31T08:56:52Z</dcterms:created>
  <dcterms:modified xsi:type="dcterms:W3CDTF">2025-07-31T09:16:25Z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2025-03-06T00:00:00Z</vt:filetime>
  </property>
  <property fmtid="{D5CDD505-2E9C-101B-9397-08002B2CF9AE}" pid="3" name="Creator">
    <vt:lpwstr>Canva</vt:lpwstr>
  </property>
  <property fmtid="{D5CDD505-2E9C-101B-9397-08002B2CF9AE}" pid="4" name="LastSaved">
    <vt:filetime>2025-07-31T00:00:00Z</vt:filetime>
  </property>
  <property fmtid="{D5CDD505-2E9C-101B-9397-08002B2CF9AE}" pid="5" name="Producer">
    <vt:lpwstr>Canva</vt:lpwstr>
  </property>
</Properties>
</file>